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5"/>
  </p:sldMasterIdLst>
  <p:notesMasterIdLst>
    <p:notesMasterId r:id="rId45"/>
  </p:notesMasterIdLst>
  <p:handoutMasterIdLst>
    <p:handoutMasterId r:id="rId46"/>
  </p:handoutMasterIdLst>
  <p:sldIdLst>
    <p:sldId id="258" r:id="rId6"/>
    <p:sldId id="257" r:id="rId7"/>
    <p:sldId id="273" r:id="rId8"/>
    <p:sldId id="272" r:id="rId9"/>
    <p:sldId id="307" r:id="rId10"/>
    <p:sldId id="302" r:id="rId11"/>
    <p:sldId id="303" r:id="rId12"/>
    <p:sldId id="304" r:id="rId13"/>
    <p:sldId id="305" r:id="rId14"/>
    <p:sldId id="274" r:id="rId15"/>
    <p:sldId id="306" r:id="rId16"/>
    <p:sldId id="309" r:id="rId17"/>
    <p:sldId id="311" r:id="rId18"/>
    <p:sldId id="261" r:id="rId19"/>
    <p:sldId id="275" r:id="rId20"/>
    <p:sldId id="276" r:id="rId21"/>
    <p:sldId id="286" r:id="rId22"/>
    <p:sldId id="277" r:id="rId23"/>
    <p:sldId id="280" r:id="rId24"/>
    <p:sldId id="289" r:id="rId25"/>
    <p:sldId id="290" r:id="rId26"/>
    <p:sldId id="291" r:id="rId27"/>
    <p:sldId id="292" r:id="rId28"/>
    <p:sldId id="293" r:id="rId29"/>
    <p:sldId id="294" r:id="rId30"/>
    <p:sldId id="295" r:id="rId31"/>
    <p:sldId id="288" r:id="rId32"/>
    <p:sldId id="297" r:id="rId33"/>
    <p:sldId id="298" r:id="rId34"/>
    <p:sldId id="299" r:id="rId35"/>
    <p:sldId id="312" r:id="rId36"/>
    <p:sldId id="296" r:id="rId37"/>
    <p:sldId id="313" r:id="rId38"/>
    <p:sldId id="314" r:id="rId39"/>
    <p:sldId id="281" r:id="rId40"/>
    <p:sldId id="282" r:id="rId41"/>
    <p:sldId id="283" r:id="rId42"/>
    <p:sldId id="284" r:id="rId43"/>
    <p:sldId id="285" r:id="rId44"/>
  </p:sldIdLst>
  <p:sldSz cx="9144000" cy="6858000" type="screen4x3"/>
  <p:notesSz cx="6888163"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741" userDrawn="1">
          <p15:clr>
            <a:srgbClr val="A4A3A4"/>
          </p15:clr>
        </p15:guide>
        <p15:guide id="3" pos="224" userDrawn="1">
          <p15:clr>
            <a:srgbClr val="A4A3A4"/>
          </p15:clr>
        </p15:guide>
        <p15:guide id="4" pos="5530" userDrawn="1">
          <p15:clr>
            <a:srgbClr val="A4A3A4"/>
          </p15:clr>
        </p15:guide>
        <p15:guide id="5" orient="horz" pos="3947" userDrawn="1">
          <p15:clr>
            <a:srgbClr val="A4A3A4"/>
          </p15:clr>
        </p15:guide>
        <p15:guide id="6" orient="horz" pos="867" userDrawn="1">
          <p15:clr>
            <a:srgbClr val="A4A3A4"/>
          </p15:clr>
        </p15:guide>
        <p15:guide id="7" orient="horz" pos="212" userDrawn="1">
          <p15:clr>
            <a:srgbClr val="A4A3A4"/>
          </p15:clr>
        </p15:guide>
        <p15:guide id="8" orient="horz" pos="740" userDrawn="1">
          <p15:clr>
            <a:srgbClr val="A4A3A4"/>
          </p15:clr>
        </p15:guide>
        <p15:guide id="9" orient="horz" pos="37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ong, Lee" initials="LL" lastIdx="1" clrIdx="0">
    <p:extLst>
      <p:ext uri="{19B8F6BF-5375-455C-9EA6-DF929625EA0E}">
        <p15:presenceInfo xmlns:p15="http://schemas.microsoft.com/office/powerpoint/2012/main" userId="S-1-5-21-976511667-23670938-2888794255-62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73496" autoAdjust="0"/>
  </p:normalViewPr>
  <p:slideViewPr>
    <p:cSldViewPr snapToGrid="0" showGuides="1">
      <p:cViewPr varScale="1">
        <p:scale>
          <a:sx n="68" d="100"/>
          <a:sy n="68" d="100"/>
        </p:scale>
        <p:origin x="796" y="56"/>
      </p:cViewPr>
      <p:guideLst>
        <p:guide orient="horz" pos="2160"/>
        <p:guide pos="2741"/>
        <p:guide pos="224"/>
        <p:guide pos="5530"/>
        <p:guide orient="horz" pos="3947"/>
        <p:guide orient="horz" pos="867"/>
        <p:guide orient="horz" pos="212"/>
        <p:guide orient="horz" pos="740"/>
        <p:guide orient="horz" pos="371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835"/>
          </a:xfrm>
          <a:prstGeom prst="rect">
            <a:avLst/>
          </a:prstGeom>
        </p:spPr>
        <p:txBody>
          <a:bodyPr vert="horz" lIns="96625" tIns="48312" rIns="96625" bIns="48312" rtlCol="0"/>
          <a:lstStyle>
            <a:lvl1pPr algn="l">
              <a:defRPr sz="1300"/>
            </a:lvl1pPr>
          </a:lstStyle>
          <a:p>
            <a:endParaRPr lang="en-GB"/>
          </a:p>
        </p:txBody>
      </p:sp>
      <p:sp>
        <p:nvSpPr>
          <p:cNvPr id="3" name="Date Placeholder 2"/>
          <p:cNvSpPr>
            <a:spLocks noGrp="1"/>
          </p:cNvSpPr>
          <p:nvPr>
            <p:ph type="dt" sz="quarter" idx="1"/>
          </p:nvPr>
        </p:nvSpPr>
        <p:spPr>
          <a:xfrm>
            <a:off x="3901698" y="0"/>
            <a:ext cx="2984871" cy="502835"/>
          </a:xfrm>
          <a:prstGeom prst="rect">
            <a:avLst/>
          </a:prstGeom>
        </p:spPr>
        <p:txBody>
          <a:bodyPr vert="horz" lIns="96625" tIns="48312" rIns="96625" bIns="48312" rtlCol="0"/>
          <a:lstStyle>
            <a:lvl1pPr algn="r">
              <a:defRPr sz="1300"/>
            </a:lvl1pPr>
          </a:lstStyle>
          <a:p>
            <a:fld id="{72326A51-C73F-4E06-9CBC-9E52B639B6FB}" type="datetimeFigureOut">
              <a:rPr lang="en-GB" smtClean="0"/>
              <a:t>12/10/2018</a:t>
            </a:fld>
            <a:endParaRPr lang="en-GB"/>
          </a:p>
        </p:txBody>
      </p:sp>
      <p:sp>
        <p:nvSpPr>
          <p:cNvPr id="4" name="Footer Placeholder 3"/>
          <p:cNvSpPr>
            <a:spLocks noGrp="1"/>
          </p:cNvSpPr>
          <p:nvPr>
            <p:ph type="ftr" sz="quarter" idx="2"/>
          </p:nvPr>
        </p:nvSpPr>
        <p:spPr>
          <a:xfrm>
            <a:off x="0" y="9519055"/>
            <a:ext cx="2984871" cy="502834"/>
          </a:xfrm>
          <a:prstGeom prst="rect">
            <a:avLst/>
          </a:prstGeom>
        </p:spPr>
        <p:txBody>
          <a:bodyPr vert="horz" lIns="96625" tIns="48312" rIns="96625" bIns="48312" rtlCol="0" anchor="b"/>
          <a:lstStyle>
            <a:lvl1pPr algn="l">
              <a:defRPr sz="1300"/>
            </a:lvl1pPr>
          </a:lstStyle>
          <a:p>
            <a:endParaRPr lang="en-GB"/>
          </a:p>
        </p:txBody>
      </p:sp>
      <p:sp>
        <p:nvSpPr>
          <p:cNvPr id="5" name="Slide Number Placeholder 4"/>
          <p:cNvSpPr>
            <a:spLocks noGrp="1"/>
          </p:cNvSpPr>
          <p:nvPr>
            <p:ph type="sldNum" sz="quarter" idx="3"/>
          </p:nvPr>
        </p:nvSpPr>
        <p:spPr>
          <a:xfrm>
            <a:off x="3901698" y="9519055"/>
            <a:ext cx="2984871" cy="502834"/>
          </a:xfrm>
          <a:prstGeom prst="rect">
            <a:avLst/>
          </a:prstGeom>
        </p:spPr>
        <p:txBody>
          <a:bodyPr vert="horz" lIns="96625" tIns="48312" rIns="96625" bIns="48312" rtlCol="0" anchor="b"/>
          <a:lstStyle>
            <a:lvl1pPr algn="r">
              <a:defRPr sz="1300"/>
            </a:lvl1pPr>
          </a:lstStyle>
          <a:p>
            <a:fld id="{87EC85D5-8010-43C7-8C47-9ED0569F955B}" type="slidenum">
              <a:rPr lang="en-GB" smtClean="0"/>
              <a:t>‹#›</a:t>
            </a:fld>
            <a:endParaRPr lang="en-GB"/>
          </a:p>
        </p:txBody>
      </p:sp>
    </p:spTree>
    <p:extLst>
      <p:ext uri="{BB962C8B-B14F-4D97-AF65-F5344CB8AC3E}">
        <p14:creationId xmlns:p14="http://schemas.microsoft.com/office/powerpoint/2010/main" val="652047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835"/>
          </a:xfrm>
          <a:prstGeom prst="rect">
            <a:avLst/>
          </a:prstGeom>
        </p:spPr>
        <p:txBody>
          <a:bodyPr vert="horz" lIns="96625" tIns="48312" rIns="96625" bIns="48312" rtlCol="0"/>
          <a:lstStyle>
            <a:lvl1pPr algn="l">
              <a:defRPr sz="1300"/>
            </a:lvl1pPr>
          </a:lstStyle>
          <a:p>
            <a:endParaRPr lang="en-GB" dirty="0"/>
          </a:p>
        </p:txBody>
      </p:sp>
      <p:sp>
        <p:nvSpPr>
          <p:cNvPr id="3" name="Date Placeholder 2"/>
          <p:cNvSpPr>
            <a:spLocks noGrp="1"/>
          </p:cNvSpPr>
          <p:nvPr>
            <p:ph type="dt" idx="1"/>
          </p:nvPr>
        </p:nvSpPr>
        <p:spPr>
          <a:xfrm>
            <a:off x="3901698" y="0"/>
            <a:ext cx="2984871" cy="502835"/>
          </a:xfrm>
          <a:prstGeom prst="rect">
            <a:avLst/>
          </a:prstGeom>
        </p:spPr>
        <p:txBody>
          <a:bodyPr vert="horz" lIns="96625" tIns="48312" rIns="96625" bIns="48312" rtlCol="0"/>
          <a:lstStyle>
            <a:lvl1pPr algn="r">
              <a:defRPr sz="1300"/>
            </a:lvl1pPr>
          </a:lstStyle>
          <a:p>
            <a:fld id="{A0E9D452-362C-435D-83B1-7578D515662B}" type="datetimeFigureOut">
              <a:rPr lang="en-GB" smtClean="0"/>
              <a:t>12/10/2018</a:t>
            </a:fld>
            <a:endParaRPr lang="en-GB" dirty="0"/>
          </a:p>
        </p:txBody>
      </p:sp>
      <p:sp>
        <p:nvSpPr>
          <p:cNvPr id="4" name="Slide Image Placeholder 3"/>
          <p:cNvSpPr>
            <a:spLocks noGrp="1" noRot="1" noChangeAspect="1"/>
          </p:cNvSpPr>
          <p:nvPr>
            <p:ph type="sldImg" idx="2"/>
          </p:nvPr>
        </p:nvSpPr>
        <p:spPr>
          <a:xfrm>
            <a:off x="1189038" y="1252538"/>
            <a:ext cx="4510087" cy="3382962"/>
          </a:xfrm>
          <a:prstGeom prst="rect">
            <a:avLst/>
          </a:prstGeom>
          <a:noFill/>
          <a:ln w="12700">
            <a:solidFill>
              <a:prstClr val="black"/>
            </a:solidFill>
          </a:ln>
        </p:spPr>
        <p:txBody>
          <a:bodyPr vert="horz" lIns="96625" tIns="48312" rIns="96625" bIns="48312" rtlCol="0" anchor="ctr"/>
          <a:lstStyle/>
          <a:p>
            <a:endParaRPr lang="en-GB" dirty="0"/>
          </a:p>
        </p:txBody>
      </p:sp>
      <p:sp>
        <p:nvSpPr>
          <p:cNvPr id="5" name="Notes Placeholder 4"/>
          <p:cNvSpPr>
            <a:spLocks noGrp="1"/>
          </p:cNvSpPr>
          <p:nvPr>
            <p:ph type="body" sz="quarter" idx="3"/>
          </p:nvPr>
        </p:nvSpPr>
        <p:spPr>
          <a:xfrm>
            <a:off x="688817" y="4823034"/>
            <a:ext cx="5510530" cy="3946118"/>
          </a:xfrm>
          <a:prstGeom prst="rect">
            <a:avLst/>
          </a:prstGeom>
        </p:spPr>
        <p:txBody>
          <a:bodyPr vert="horz" lIns="96625" tIns="48312" rIns="96625" bIns="4831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519055"/>
            <a:ext cx="2984871" cy="502834"/>
          </a:xfrm>
          <a:prstGeom prst="rect">
            <a:avLst/>
          </a:prstGeom>
        </p:spPr>
        <p:txBody>
          <a:bodyPr vert="horz" lIns="96625" tIns="48312" rIns="96625" bIns="48312" rtlCol="0" anchor="b"/>
          <a:lstStyle>
            <a:lvl1pPr algn="l">
              <a:defRPr sz="1300"/>
            </a:lvl1pPr>
          </a:lstStyle>
          <a:p>
            <a:endParaRPr lang="en-GB" dirty="0"/>
          </a:p>
        </p:txBody>
      </p:sp>
      <p:sp>
        <p:nvSpPr>
          <p:cNvPr id="7" name="Slide Number Placeholder 6"/>
          <p:cNvSpPr>
            <a:spLocks noGrp="1"/>
          </p:cNvSpPr>
          <p:nvPr>
            <p:ph type="sldNum" sz="quarter" idx="5"/>
          </p:nvPr>
        </p:nvSpPr>
        <p:spPr>
          <a:xfrm>
            <a:off x="3901698" y="9519055"/>
            <a:ext cx="2984871" cy="502834"/>
          </a:xfrm>
          <a:prstGeom prst="rect">
            <a:avLst/>
          </a:prstGeom>
        </p:spPr>
        <p:txBody>
          <a:bodyPr vert="horz" lIns="96625" tIns="48312" rIns="96625" bIns="48312" rtlCol="0" anchor="b"/>
          <a:lstStyle>
            <a:lvl1pPr algn="r">
              <a:defRPr sz="1300"/>
            </a:lvl1pPr>
          </a:lstStyle>
          <a:p>
            <a:fld id="{850F94C8-74DD-4154-8CA5-1ECDB29A19BB}" type="slidenum">
              <a:rPr lang="en-GB" smtClean="0"/>
              <a:t>‹#›</a:t>
            </a:fld>
            <a:endParaRPr lang="en-GB" dirty="0"/>
          </a:p>
        </p:txBody>
      </p:sp>
    </p:spTree>
    <p:extLst>
      <p:ext uri="{BB962C8B-B14F-4D97-AF65-F5344CB8AC3E}">
        <p14:creationId xmlns:p14="http://schemas.microsoft.com/office/powerpoint/2010/main" val="386035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fontAlgn="auto" hangingPunct="1">
              <a:spcAft>
                <a:spcPts val="0"/>
              </a:spcAft>
              <a:buFont typeface="Arial"/>
              <a:buChar char="•"/>
              <a:defRPr/>
            </a:pPr>
            <a:r>
              <a:rPr lang="en-US" dirty="0" smtClean="0"/>
              <a:t>Intersex is a term used for a variety of conditions in which a person is born with a reproductive or sexual anatomy that doesn't seem to fit the typical definitions of female or male. For example, a person might be born appearing to be female on the outside, but having mostly male-typical anatomy on the inside.</a:t>
            </a:r>
          </a:p>
          <a:p>
            <a:pPr eaLnBrk="1" fontAlgn="auto" hangingPunct="1">
              <a:spcAft>
                <a:spcPts val="0"/>
              </a:spcAft>
              <a:buFont typeface="Arial"/>
              <a:buChar char="•"/>
              <a:defRPr/>
            </a:pPr>
            <a:endParaRPr lang="en-US" dirty="0" smtClean="0"/>
          </a:p>
          <a:p>
            <a:endParaRPr lang="en-AU" dirty="0"/>
          </a:p>
        </p:txBody>
      </p:sp>
      <p:sp>
        <p:nvSpPr>
          <p:cNvPr id="4" name="Slide Number Placeholder 3"/>
          <p:cNvSpPr>
            <a:spLocks noGrp="1"/>
          </p:cNvSpPr>
          <p:nvPr>
            <p:ph type="sldNum" sz="quarter" idx="10"/>
          </p:nvPr>
        </p:nvSpPr>
        <p:spPr/>
        <p:txBody>
          <a:bodyPr/>
          <a:lstStyle/>
          <a:p>
            <a:fld id="{3963267D-5842-4A32-A5F0-DD7FC7DAAE2C}" type="slidenum">
              <a:rPr lang="en-AU" smtClean="0"/>
              <a:t>6</a:t>
            </a:fld>
            <a:endParaRPr lang="en-AU"/>
          </a:p>
        </p:txBody>
      </p:sp>
    </p:spTree>
    <p:extLst>
      <p:ext uri="{BB962C8B-B14F-4D97-AF65-F5344CB8AC3E}">
        <p14:creationId xmlns:p14="http://schemas.microsoft.com/office/powerpoint/2010/main" val="33672352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AU" baseline="0" dirty="0" smtClean="0"/>
              <a:t>Where possible, male facilitators should be paired with male sub-groups, whilst females should work with female sub-groups.  </a:t>
            </a:r>
          </a:p>
          <a:p>
            <a:pPr marL="173336" indent="-173336">
              <a:buFont typeface="Arial" panose="020B0604020202020204" pitchFamily="34" charset="0"/>
              <a:buChar char="•"/>
            </a:pPr>
            <a:r>
              <a:rPr lang="en-AU" baseline="0" dirty="0" smtClean="0"/>
              <a:t>36 participants (6 per sub-group)</a:t>
            </a:r>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24</a:t>
            </a:fld>
            <a:endParaRPr lang="en-GB" dirty="0"/>
          </a:p>
        </p:txBody>
      </p:sp>
    </p:spTree>
    <p:extLst>
      <p:ext uri="{BB962C8B-B14F-4D97-AF65-F5344CB8AC3E}">
        <p14:creationId xmlns:p14="http://schemas.microsoft.com/office/powerpoint/2010/main" val="1610342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GB" dirty="0" smtClean="0"/>
              <a:t>To give you a snapshot of some of the findings at the community meeting from using the GWMT, here were some of the example findings: [Read out slide]</a:t>
            </a:r>
          </a:p>
          <a:p>
            <a:pPr marL="173336" indent="-173336">
              <a:buFont typeface="Arial" panose="020B0604020202020204" pitchFamily="34" charset="0"/>
              <a:buChar char="•"/>
            </a:pPr>
            <a:r>
              <a:rPr lang="en-GB" dirty="0" smtClean="0"/>
              <a:t>Data allows for these findings also to be quantified</a:t>
            </a:r>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25</a:t>
            </a:fld>
            <a:endParaRPr lang="en-GB" dirty="0"/>
          </a:p>
        </p:txBody>
      </p:sp>
    </p:spTree>
    <p:extLst>
      <p:ext uri="{BB962C8B-B14F-4D97-AF65-F5344CB8AC3E}">
        <p14:creationId xmlns:p14="http://schemas.microsoft.com/office/powerpoint/2010/main" val="47670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endParaRPr lang="en-AU" dirty="0" smtClean="0"/>
          </a:p>
          <a:p>
            <a:pPr marL="173336" indent="-173336">
              <a:buFont typeface="Arial" panose="020B0604020202020204" pitchFamily="34" charset="0"/>
              <a:buChar char="•"/>
            </a:pPr>
            <a:r>
              <a:rPr lang="en-AU" b="1" dirty="0" smtClean="0"/>
              <a:t>2015 review of the implementation </a:t>
            </a:r>
            <a:r>
              <a:rPr lang="en-AU" dirty="0" smtClean="0"/>
              <a:t>(not Impact) of the GWMT (by Emma Thomas) which aimed to:</a:t>
            </a:r>
          </a:p>
          <a:p>
            <a:pPr defTabSz="924458">
              <a:defRPr/>
            </a:pPr>
            <a:r>
              <a:rPr lang="en-AU" dirty="0" smtClean="0"/>
              <a:t> </a:t>
            </a:r>
            <a:r>
              <a:rPr lang="en-AU" dirty="0" err="1" smtClean="0"/>
              <a:t>i</a:t>
            </a:r>
            <a:r>
              <a:rPr lang="en-AU" dirty="0" smtClean="0"/>
              <a:t>) assess how well the GMWT is being implemented by Plan Vietnam and its partners and the extent to which implementation has improved over time; </a:t>
            </a:r>
          </a:p>
          <a:p>
            <a:pPr defTabSz="924458">
              <a:defRPr/>
            </a:pPr>
            <a:r>
              <a:rPr lang="en-AU" dirty="0" smtClean="0"/>
              <a:t>ii) Assess change/impacts resulting from the GWMT implementation; and </a:t>
            </a:r>
          </a:p>
          <a:p>
            <a:pPr defTabSz="924458">
              <a:defRPr/>
            </a:pPr>
            <a:r>
              <a:rPr lang="en-AU" dirty="0" smtClean="0"/>
              <a:t>iii) analyse and recommendations for the GWMT. </a:t>
            </a:r>
            <a:endParaRPr lang="en-AU" b="0" dirty="0" smtClean="0"/>
          </a:p>
          <a:p>
            <a:endParaRPr lang="en-AU" dirty="0" smtClean="0"/>
          </a:p>
          <a:p>
            <a:pPr marL="173336" indent="-173336">
              <a:buFont typeface="Arial" panose="020B0604020202020204" pitchFamily="34" charset="0"/>
              <a:buChar char="•"/>
            </a:pPr>
            <a:r>
              <a:rPr lang="en-AU" b="1" dirty="0" smtClean="0"/>
              <a:t>CS</a:t>
            </a:r>
            <a:r>
              <a:rPr lang="en-AU" b="1" baseline="0" dirty="0" smtClean="0"/>
              <a:t> WASH Fund Innovations and Impact Fund study </a:t>
            </a:r>
            <a:r>
              <a:rPr lang="en-AU" baseline="0" dirty="0" smtClean="0"/>
              <a:t>conducted with ISF which had as its hypothesis that:</a:t>
            </a:r>
          </a:p>
          <a:p>
            <a:pPr defTabSz="924458">
              <a:defRPr/>
            </a:pPr>
            <a:r>
              <a:rPr lang="en-US" i="1" dirty="0" smtClean="0"/>
              <a:t>“Greater strategic gender outcomes within WASH programs are achieved when women and men are supported to explore their own gender relations and opportunities for changes (through the GWMT), than when this opportunity is not offered”</a:t>
            </a:r>
            <a:endParaRPr lang="en-AU" dirty="0" smtClean="0"/>
          </a:p>
          <a:p>
            <a:endParaRPr lang="en-AU" baseline="0" dirty="0" smtClean="0"/>
          </a:p>
          <a:p>
            <a:r>
              <a:rPr lang="en-AU" baseline="0" dirty="0" smtClean="0"/>
              <a:t>With and research questions</a:t>
            </a:r>
            <a:endParaRPr lang="en-AU" dirty="0" smtClean="0"/>
          </a:p>
          <a:p>
            <a:pPr lvl="0"/>
            <a:r>
              <a:rPr lang="en-US" dirty="0" smtClean="0"/>
              <a:t>a) What is the difference in the occurrence and depth of selected strategic gender outcomes for men and women from three groups: (1) GWMT participants; (2) non-GWMT participants from a community where GWMT has been used; 3) men and women from communities where the GWMT has not been used? </a:t>
            </a:r>
            <a:endParaRPr lang="en-AU" dirty="0" smtClean="0"/>
          </a:p>
          <a:p>
            <a:pPr lvl="0"/>
            <a:endParaRPr lang="en-US" dirty="0" smtClean="0"/>
          </a:p>
          <a:p>
            <a:pPr lvl="0"/>
            <a:r>
              <a:rPr lang="en-US" dirty="0" smtClean="0"/>
              <a:t>b) How do women and men link any strategic gender outcomes they have experienced with use of the GWMT or to changes in local WASH processes, policies and outcomes? </a:t>
            </a:r>
            <a:endParaRPr lang="en-AU" dirty="0" smtClean="0"/>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26</a:t>
            </a:fld>
            <a:endParaRPr lang="en-GB" dirty="0"/>
          </a:p>
        </p:txBody>
      </p:sp>
    </p:spTree>
    <p:extLst>
      <p:ext uri="{BB962C8B-B14F-4D97-AF65-F5344CB8AC3E}">
        <p14:creationId xmlns:p14="http://schemas.microsoft.com/office/powerpoint/2010/main" val="161754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1" dirty="0" smtClean="0"/>
              <a:t>Enabling Factors</a:t>
            </a:r>
            <a:r>
              <a:rPr lang="en-AU" b="1" baseline="0" dirty="0" smtClean="0"/>
              <a:t> – Success factors</a:t>
            </a:r>
          </a:p>
          <a:p>
            <a:endParaRPr lang="en-AU" b="1" dirty="0" smtClean="0"/>
          </a:p>
          <a:p>
            <a:pPr marL="173336" indent="-173336">
              <a:buFont typeface="Arial" panose="020B0604020202020204" pitchFamily="34" charset="0"/>
              <a:buChar char="•"/>
            </a:pPr>
            <a:r>
              <a:rPr lang="en-AU" b="1" i="1" dirty="0" smtClean="0"/>
              <a:t>Gender</a:t>
            </a:r>
            <a:r>
              <a:rPr lang="en-AU" b="1" i="1" baseline="0" dirty="0" smtClean="0"/>
              <a:t> champions: </a:t>
            </a:r>
            <a:r>
              <a:rPr lang="en-AU" baseline="0" dirty="0" smtClean="0"/>
              <a:t>The GWMT can represent an opportunity for Government staff to strengthen their core roles in Government, and need to be involved for the sustainability of outcomes beyond the project’s life. Plan’s experience has been that gender champions are good enablers and can work at multiple levels including community, government and organisational levels.  </a:t>
            </a:r>
          </a:p>
          <a:p>
            <a:pPr marL="173336" indent="-173336">
              <a:buFont typeface="Arial" panose="020B0604020202020204" pitchFamily="34" charset="0"/>
              <a:buChar char="•"/>
            </a:pPr>
            <a:endParaRPr lang="en-AU" baseline="0" dirty="0" smtClean="0"/>
          </a:p>
          <a:p>
            <a:pPr marL="173336" indent="-173336">
              <a:buFont typeface="Arial" panose="020B0604020202020204" pitchFamily="34" charset="0"/>
              <a:buChar char="•"/>
            </a:pPr>
            <a:r>
              <a:rPr lang="en-AU" b="1" i="1" baseline="0" dirty="0" smtClean="0"/>
              <a:t>Adapting to local context</a:t>
            </a:r>
            <a:r>
              <a:rPr lang="en-AU" baseline="0" dirty="0" smtClean="0"/>
              <a:t>: It is important to adapt the GWMT and materials to suit your project’s local context.  For example, the GWMT photo cards were designed to reflect positive WASH imagines of ethnic men and women, and to challenge gender stereotypes, by depicting both men and women in all age groups undertaking the full range of WASH activities. [</a:t>
            </a:r>
            <a:r>
              <a:rPr lang="en-AU" b="1" baseline="0" dirty="0" smtClean="0"/>
              <a:t>although this is an area that the 2015 review found could be improved in Vietnam especially </a:t>
            </a:r>
            <a:r>
              <a:rPr lang="en-AU" b="1" baseline="0" dirty="0" err="1" smtClean="0"/>
              <a:t>wrt</a:t>
            </a:r>
            <a:r>
              <a:rPr lang="en-AU" b="1" baseline="0" dirty="0" smtClean="0"/>
              <a:t> inclusion of PWD; being addressed in the Indo adaptation]</a:t>
            </a:r>
            <a:r>
              <a:rPr lang="en-AU" baseline="0" dirty="0" smtClean="0"/>
              <a:t> </a:t>
            </a:r>
          </a:p>
          <a:p>
            <a:pPr marL="173336" indent="-173336">
              <a:buFont typeface="Arial" panose="020B0604020202020204" pitchFamily="34" charset="0"/>
              <a:buChar char="•"/>
            </a:pPr>
            <a:endParaRPr lang="en-AU" baseline="0" dirty="0" smtClean="0"/>
          </a:p>
          <a:p>
            <a:pPr marL="173336" indent="-173336">
              <a:buFont typeface="Arial" panose="020B0604020202020204" pitchFamily="34" charset="0"/>
              <a:buChar char="•"/>
            </a:pPr>
            <a:r>
              <a:rPr lang="en-AU" b="1" i="1" baseline="0" dirty="0" smtClean="0"/>
              <a:t>Safe space</a:t>
            </a:r>
            <a:r>
              <a:rPr lang="en-AU" baseline="0" dirty="0" smtClean="0"/>
              <a:t>: The GWMT structure has been revised to minimise the potential for adverse impacts arising from discussion of gender relations.  It is important when discussing gender there is a ‘do no harm’ approach. Challenging gender discussions may arise and it is important to facilitate in a way that is appropriate to maintain a safe and respectful space in each community meeting.  </a:t>
            </a:r>
          </a:p>
          <a:p>
            <a:endParaRPr lang="en-AU" dirty="0" smtClean="0"/>
          </a:p>
          <a:p>
            <a:pPr marL="173336" indent="-173336" defTabSz="924458">
              <a:buFont typeface="Arial" panose="020B0604020202020204" pitchFamily="34" charset="0"/>
              <a:buChar char="•"/>
              <a:defRPr/>
            </a:pPr>
            <a:r>
              <a:rPr lang="en-AU" b="1" i="1" dirty="0" smtClean="0"/>
              <a:t>Raising awareness around gender roles and relationships: </a:t>
            </a:r>
            <a:r>
              <a:rPr lang="en-AU" dirty="0" smtClean="0"/>
              <a:t>The processes that make up the tool (including specific efforts to include women in discussions; age as well as sex disaggregated groups; and targeting households who can set an example for their peers;) are helpful in enabling people to explore their experiences and expectations for change; with post-session peer to peer communication sharing these discussions further within the community   </a:t>
            </a:r>
          </a:p>
          <a:p>
            <a:pPr marL="173336" indent="-173336" defTabSz="924458">
              <a:buFont typeface="Arial" panose="020B0604020202020204" pitchFamily="34" charset="0"/>
              <a:buChar char="•"/>
              <a:defRPr/>
            </a:pPr>
            <a:endParaRPr lang="en-AU" dirty="0" smtClean="0"/>
          </a:p>
          <a:p>
            <a:pPr marL="173336" indent="-173336" defTabSz="924458">
              <a:buFont typeface="Arial" panose="020B0604020202020204" pitchFamily="34" charset="0"/>
              <a:buChar char="•"/>
              <a:defRPr/>
            </a:pPr>
            <a:r>
              <a:rPr lang="en-AU" b="1" i="1" dirty="0" smtClean="0"/>
              <a:t>The importance of information: </a:t>
            </a:r>
            <a:r>
              <a:rPr lang="en-AU" dirty="0" smtClean="0"/>
              <a:t>the I&amp;I Fund study found that over 80% of participants in the study had experienced strategic gender outcomes in</a:t>
            </a:r>
            <a:r>
              <a:rPr lang="en-AU" baseline="0" dirty="0" smtClean="0"/>
              <a:t> the period under review (3 years) and that a key contributor to these changes was women accessing information and knowledge (particularly ‘technical’ knowledge) either through formal education or meetings or via peer discussions in the community. This is fairly consistent with the findings from the Zimbabwe gender and change study and reiterates the importance of supporting women’s participation in the training opportunities and decision making activities within WASH projects.</a:t>
            </a:r>
            <a:endParaRPr lang="en-AU" dirty="0" smtClean="0"/>
          </a:p>
          <a:p>
            <a:pPr marL="173336" indent="-173336" defTabSz="924458">
              <a:buFont typeface="Arial" panose="020B0604020202020204" pitchFamily="34" charset="0"/>
              <a:buChar char="•"/>
              <a:defRPr/>
            </a:pPr>
            <a:endParaRPr lang="en-AU" dirty="0" smtClean="0"/>
          </a:p>
          <a:p>
            <a:endParaRPr lang="en-AU" dirty="0" smtClean="0"/>
          </a:p>
          <a:p>
            <a:endParaRPr lang="en-AU" dirty="0" smtClean="0"/>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27</a:t>
            </a:fld>
            <a:endParaRPr lang="en-GB" dirty="0"/>
          </a:p>
        </p:txBody>
      </p:sp>
    </p:spTree>
    <p:extLst>
      <p:ext uri="{BB962C8B-B14F-4D97-AF65-F5344CB8AC3E}">
        <p14:creationId xmlns:p14="http://schemas.microsoft.com/office/powerpoint/2010/main" val="1701053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GB" b="1" i="1" dirty="0" smtClean="0"/>
              <a:t>Effective training catalysing changes in practice: </a:t>
            </a:r>
            <a:r>
              <a:rPr lang="en-GB" dirty="0" smtClean="0"/>
              <a:t>The 2015 review found both that the GWMT training program had been effective in providing facilitators with the skills needed to implement the GWMT in communities and also that there were some signs that use of the GWMT by practitioners was e.g. improving gender analysis skills of WASH staff, enabling gender to be more systematically monitored in the Plan Vietnam WASH program.</a:t>
            </a:r>
          </a:p>
          <a:p>
            <a:pPr marL="173336" indent="-173336">
              <a:buFont typeface="Arial" panose="020B0604020202020204" pitchFamily="34" charset="0"/>
              <a:buChar char="•"/>
            </a:pPr>
            <a:endParaRPr lang="en-GB" dirty="0" smtClean="0"/>
          </a:p>
          <a:p>
            <a:pPr marL="173336" indent="-173336" defTabSz="924458">
              <a:buFont typeface="Arial" panose="020B0604020202020204" pitchFamily="34" charset="0"/>
              <a:buChar char="•"/>
              <a:defRPr/>
            </a:pPr>
            <a:r>
              <a:rPr lang="en-AU" b="1" i="1" dirty="0" smtClean="0"/>
              <a:t>Significant amounts of disaggregated qualitative and quantitative data</a:t>
            </a:r>
            <a:r>
              <a:rPr lang="en-AU" dirty="0" smtClean="0"/>
              <a:t>: the GWMT is enabling the collection of large amounts of good quality sex [and age??] disaggregated information about gender and WASH which offer potential to inform improved implementation approaches within programming</a:t>
            </a:r>
          </a:p>
          <a:p>
            <a:pPr marL="173336" indent="-173336">
              <a:buFont typeface="Arial" panose="020B0604020202020204" pitchFamily="34" charset="0"/>
              <a:buChar char="•"/>
            </a:pPr>
            <a:endParaRPr lang="en-AU" dirty="0" smtClean="0"/>
          </a:p>
          <a:p>
            <a:pPr marL="173336" indent="-173336">
              <a:buFont typeface="Arial" panose="020B0604020202020204" pitchFamily="34" charset="0"/>
              <a:buChar char="•"/>
            </a:pPr>
            <a:r>
              <a:rPr lang="en-AU" b="1" i="1" dirty="0" smtClean="0"/>
              <a:t>WASH as a supporter for gender change: </a:t>
            </a:r>
            <a:r>
              <a:rPr lang="en-AU" dirty="0" smtClean="0"/>
              <a:t>The I&amp;I Fund study found that just over 1/3</a:t>
            </a:r>
            <a:r>
              <a:rPr lang="en-AU" baseline="30000" dirty="0" smtClean="0"/>
              <a:t>rd</a:t>
            </a:r>
            <a:r>
              <a:rPr lang="en-AU" dirty="0" smtClean="0"/>
              <a:t> of reported strategic gender changes were attributed to WASH process and polices (was not clear what proportion were plan Vietnam project or GWMT related) which reiterates a long standing belief that WASH programs can act as an entry point to support changes in gender equality.</a:t>
            </a:r>
            <a:r>
              <a:rPr lang="en-AU" baseline="0" dirty="0" smtClean="0"/>
              <a:t> Thus having a means to monitor these changes is highly relevant and important.</a:t>
            </a:r>
            <a:r>
              <a:rPr lang="en-AU" dirty="0" smtClean="0"/>
              <a:t> </a:t>
            </a:r>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28</a:t>
            </a:fld>
            <a:endParaRPr lang="en-GB" dirty="0"/>
          </a:p>
        </p:txBody>
      </p:sp>
    </p:spTree>
    <p:extLst>
      <p:ext uri="{BB962C8B-B14F-4D97-AF65-F5344CB8AC3E}">
        <p14:creationId xmlns:p14="http://schemas.microsoft.com/office/powerpoint/2010/main" val="3270094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1" i="0" dirty="0" smtClean="0"/>
              <a:t>There are inevitably</a:t>
            </a:r>
            <a:r>
              <a:rPr lang="en-AU" b="1" i="0" baseline="0" dirty="0" smtClean="0"/>
              <a:t> a range of things that limit the effectiveness and impact of the GWMT:</a:t>
            </a:r>
          </a:p>
          <a:p>
            <a:r>
              <a:rPr lang="en-AU" b="0" i="0" baseline="0" dirty="0" smtClean="0"/>
              <a:t> </a:t>
            </a:r>
            <a:endParaRPr lang="en-AU" b="0" i="0" dirty="0" smtClean="0"/>
          </a:p>
          <a:p>
            <a:pPr marL="173336" indent="-173336">
              <a:buFont typeface="Arial" panose="020B0604020202020204" pitchFamily="34" charset="0"/>
              <a:buChar char="•"/>
            </a:pPr>
            <a:r>
              <a:rPr lang="en-AU" b="1" i="1" dirty="0" smtClean="0"/>
              <a:t>Gender concepts:</a:t>
            </a:r>
            <a:r>
              <a:rPr lang="en-AU" b="1" i="1" baseline="0" dirty="0" smtClean="0"/>
              <a:t>  </a:t>
            </a:r>
            <a:r>
              <a:rPr lang="en-AU" baseline="0" dirty="0" smtClean="0"/>
              <a:t>GWMT facilitators while not ‘experts’ are expected to have had at least </a:t>
            </a:r>
            <a:r>
              <a:rPr lang="en-GB" dirty="0" smtClean="0"/>
              <a:t>basic gender.  </a:t>
            </a:r>
            <a:r>
              <a:rPr lang="en-GB" b="1" dirty="0" smtClean="0"/>
              <a:t>However, the 2015 review found a need for on-going training and support programs for facilitators and note takers particularly around gender analysis. </a:t>
            </a:r>
          </a:p>
          <a:p>
            <a:pPr marL="173336" indent="-173336">
              <a:buFont typeface="Arial" panose="020B0604020202020204" pitchFamily="34" charset="0"/>
              <a:buChar char="•"/>
            </a:pPr>
            <a:endParaRPr lang="en-AU" dirty="0" smtClean="0"/>
          </a:p>
          <a:p>
            <a:pPr marL="173336" indent="-173336">
              <a:buFont typeface="Arial" panose="020B0604020202020204" pitchFamily="34" charset="0"/>
              <a:buChar char="•"/>
            </a:pPr>
            <a:r>
              <a:rPr lang="en-AU" b="1" i="1" dirty="0" smtClean="0"/>
              <a:t>Facilitation skills: </a:t>
            </a:r>
            <a:r>
              <a:rPr lang="en-GB" dirty="0" smtClean="0"/>
              <a:t>The quality and depth of discussions within the GWMT activities largely rests on the ability of individual facilitators. </a:t>
            </a:r>
            <a:r>
              <a:rPr lang="en-GB" b="1" dirty="0" smtClean="0"/>
              <a:t>2015 review found that implementers were more comfortable with some steps in the process (1-3) than others (especially 4-8) and that supporting communities to identify how change could be brought about was difficult; Consequently that there was a need for on-going training and support programs particularly around gender analysis</a:t>
            </a:r>
          </a:p>
          <a:p>
            <a:pPr marL="173336" indent="-173336">
              <a:buFont typeface="Arial" panose="020B0604020202020204" pitchFamily="34" charset="0"/>
              <a:buChar char="•"/>
            </a:pPr>
            <a:endParaRPr lang="en-GB" b="1" dirty="0" smtClean="0"/>
          </a:p>
          <a:p>
            <a:pPr marL="173336" indent="-173336">
              <a:buFont typeface="Arial" panose="020B0604020202020204" pitchFamily="34" charset="0"/>
              <a:buChar char="•"/>
            </a:pPr>
            <a:r>
              <a:rPr lang="en-GB" b="1" i="1" dirty="0" smtClean="0"/>
              <a:t>Selecting community members:  </a:t>
            </a:r>
            <a:r>
              <a:rPr lang="en-GB" dirty="0" smtClean="0"/>
              <a:t>As we mentioned, there are 6 sub-groups at the community meeting level.  The project needs to consider who is invited to come to these GWMT meeting each time they are held at the community level.  In selecting participants for the community meetings, inclusive approaches are important and attention should be given to ensuring marginalised women and men are able to participate. </a:t>
            </a:r>
          </a:p>
          <a:p>
            <a:pPr marL="173336" indent="-173336">
              <a:buFont typeface="Arial" panose="020B0604020202020204" pitchFamily="34" charset="0"/>
              <a:buChar char="•"/>
            </a:pPr>
            <a:endParaRPr lang="en-GB" dirty="0" smtClean="0"/>
          </a:p>
          <a:p>
            <a:pPr marL="173336" indent="-173336" defTabSz="924458">
              <a:buFont typeface="Arial" panose="020B0604020202020204" pitchFamily="34" charset="0"/>
              <a:buChar char="•"/>
              <a:defRPr/>
            </a:pPr>
            <a:r>
              <a:rPr lang="en-AU" b="1" dirty="0" smtClean="0"/>
              <a:t>Engaging community leadership</a:t>
            </a:r>
            <a:r>
              <a:rPr lang="en-AU" dirty="0" smtClean="0"/>
              <a:t>: Consistent with commonly understood good practice the I&amp;I Fund study found positive benefit from the engagement in WASH programs in general (and the GWMT) of leaders and figures of authority at community level, with a particular effect in supporting initial engagement in community level processes by women who might otherwise not participate in e.g. village meetings. Implementation of the GWMT has not </a:t>
            </a:r>
            <a:r>
              <a:rPr lang="en-AU" dirty="0" err="1" smtClean="0"/>
              <a:t>yert</a:t>
            </a:r>
            <a:r>
              <a:rPr lang="en-AU" dirty="0" smtClean="0"/>
              <a:t> found a way to tap into this effect, at least in Vietnam </a:t>
            </a:r>
          </a:p>
          <a:p>
            <a:pPr marL="173336" indent="-173336">
              <a:buFont typeface="Arial" panose="020B0604020202020204" pitchFamily="34" charset="0"/>
              <a:buChar char="•"/>
            </a:pPr>
            <a:endParaRPr lang="en-AU" b="1" i="1" dirty="0" smtClean="0"/>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29</a:t>
            </a:fld>
            <a:endParaRPr lang="en-GB" dirty="0"/>
          </a:p>
        </p:txBody>
      </p:sp>
    </p:spTree>
    <p:extLst>
      <p:ext uri="{BB962C8B-B14F-4D97-AF65-F5344CB8AC3E}">
        <p14:creationId xmlns:p14="http://schemas.microsoft.com/office/powerpoint/2010/main" val="1215391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AU" b="1" i="1" dirty="0" smtClean="0"/>
              <a:t>Frequency</a:t>
            </a:r>
            <a:r>
              <a:rPr lang="en-AU" b="1" i="1" baseline="0" dirty="0" smtClean="0"/>
              <a:t> of use of the GWMT and need for other strategies: </a:t>
            </a:r>
            <a:r>
              <a:rPr lang="en-AU" baseline="0" dirty="0" smtClean="0"/>
              <a:t>The I&amp;I Fund study confirmed what the 2015 review had intimated i.e. that on its own, the GWMT used on an annual basis – as is the case in Vietnam – does not (and cannot be expected to) engender strategic gender outcomes. There remains a questions about whether to attempt more frequent use of the GWMT in the anticipation that there will be a ‘multiplier’ effect from more regular opportunities for women and men to reflect on roles, responsibilities </a:t>
            </a:r>
            <a:r>
              <a:rPr lang="en-AU" baseline="0" dirty="0" err="1" smtClean="0"/>
              <a:t>etc</a:t>
            </a:r>
            <a:r>
              <a:rPr lang="en-AU" baseline="0" dirty="0" smtClean="0"/>
              <a:t>) or to invest the additional time and a resources required to do this into making existing WASH project activities and processes more consciously gender responsive   </a:t>
            </a:r>
          </a:p>
          <a:p>
            <a:pPr marL="173336" indent="-173336">
              <a:buFont typeface="Arial" panose="020B0604020202020204" pitchFamily="34" charset="0"/>
              <a:buChar char="•"/>
            </a:pPr>
            <a:endParaRPr lang="en-AU" baseline="0" dirty="0" smtClean="0"/>
          </a:p>
          <a:p>
            <a:pPr marL="173336" indent="-173336" defTabSz="924458">
              <a:buFont typeface="Arial" panose="020B0604020202020204" pitchFamily="34" charset="0"/>
              <a:buChar char="•"/>
              <a:defRPr/>
            </a:pPr>
            <a:r>
              <a:rPr lang="en-AU" baseline="0" dirty="0" smtClean="0"/>
              <a:t> </a:t>
            </a:r>
            <a:r>
              <a:rPr lang="en-AU" b="1" i="1" dirty="0" smtClean="0"/>
              <a:t>Integrating the GWMT into M&amp;E: </a:t>
            </a:r>
            <a:r>
              <a:rPr lang="en-AU" dirty="0" smtClean="0"/>
              <a:t>there remains, at least in the Plan Vietnam context, a need to more systematically collate and analyse the data collected through the community GWMT sessions and to use this to report against the GWMT’s four indicators and inform subsequent engagements with each community.  There is also a need to more effectively link up the GWMT with overall project monitoring systems such that the information collected at community level is utilised to inform the development and refinement of gender responsive program strategies and to communicate learning from the use of the GWMT more broadly in the sector.</a:t>
            </a:r>
            <a:endParaRPr lang="en-GB" dirty="0" smtClean="0"/>
          </a:p>
          <a:p>
            <a:pPr marL="173336" indent="-173336">
              <a:buFont typeface="Arial" panose="020B0604020202020204" pitchFamily="34" charset="0"/>
              <a:buChar char="•"/>
            </a:pPr>
            <a:endParaRPr lang="en-AU" dirty="0" smtClean="0"/>
          </a:p>
          <a:p>
            <a:endParaRPr lang="en-AU" dirty="0" smtClean="0"/>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30</a:t>
            </a:fld>
            <a:endParaRPr lang="en-GB" dirty="0"/>
          </a:p>
        </p:txBody>
      </p:sp>
    </p:spTree>
    <p:extLst>
      <p:ext uri="{BB962C8B-B14F-4D97-AF65-F5344CB8AC3E}">
        <p14:creationId xmlns:p14="http://schemas.microsoft.com/office/powerpoint/2010/main" val="737799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32</a:t>
            </a:fld>
            <a:endParaRPr lang="en-GB" dirty="0"/>
          </a:p>
        </p:txBody>
      </p:sp>
    </p:spTree>
    <p:extLst>
      <p:ext uri="{BB962C8B-B14F-4D97-AF65-F5344CB8AC3E}">
        <p14:creationId xmlns:p14="http://schemas.microsoft.com/office/powerpoint/2010/main" val="27840893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33</a:t>
            </a:fld>
            <a:endParaRPr lang="en-GB" dirty="0"/>
          </a:p>
        </p:txBody>
      </p:sp>
    </p:spTree>
    <p:extLst>
      <p:ext uri="{BB962C8B-B14F-4D97-AF65-F5344CB8AC3E}">
        <p14:creationId xmlns:p14="http://schemas.microsoft.com/office/powerpoint/2010/main" val="10027284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34</a:t>
            </a:fld>
            <a:endParaRPr lang="en-GB" dirty="0"/>
          </a:p>
        </p:txBody>
      </p:sp>
    </p:spTree>
    <p:extLst>
      <p:ext uri="{BB962C8B-B14F-4D97-AF65-F5344CB8AC3E}">
        <p14:creationId xmlns:p14="http://schemas.microsoft.com/office/powerpoint/2010/main" val="2277379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fontAlgn="auto" hangingPunct="1">
              <a:spcAft>
                <a:spcPts val="0"/>
              </a:spcAft>
              <a:buFont typeface="Arial"/>
              <a:buChar char="•"/>
              <a:defRPr/>
            </a:pPr>
            <a:endParaRPr lang="en-US" dirty="0" smtClean="0"/>
          </a:p>
          <a:p>
            <a:pPr eaLnBrk="1" fontAlgn="auto" hangingPunct="1">
              <a:spcAft>
                <a:spcPts val="0"/>
              </a:spcAft>
              <a:buFont typeface="Arial"/>
              <a:buChar char="•"/>
              <a:defRPr/>
            </a:pPr>
            <a:endParaRPr lang="en-US" dirty="0" smtClean="0"/>
          </a:p>
          <a:p>
            <a:endParaRPr lang="en-AU" dirty="0"/>
          </a:p>
        </p:txBody>
      </p:sp>
      <p:sp>
        <p:nvSpPr>
          <p:cNvPr id="4" name="Slide Number Placeholder 3"/>
          <p:cNvSpPr>
            <a:spLocks noGrp="1"/>
          </p:cNvSpPr>
          <p:nvPr>
            <p:ph type="sldNum" sz="quarter" idx="10"/>
          </p:nvPr>
        </p:nvSpPr>
        <p:spPr/>
        <p:txBody>
          <a:bodyPr/>
          <a:lstStyle/>
          <a:p>
            <a:fld id="{3963267D-5842-4A32-A5F0-DD7FC7DAAE2C}" type="slidenum">
              <a:rPr lang="en-AU" smtClean="0"/>
              <a:t>7</a:t>
            </a:fld>
            <a:endParaRPr lang="en-AU"/>
          </a:p>
        </p:txBody>
      </p:sp>
    </p:spTree>
    <p:extLst>
      <p:ext uri="{BB962C8B-B14F-4D97-AF65-F5344CB8AC3E}">
        <p14:creationId xmlns:p14="http://schemas.microsoft.com/office/powerpoint/2010/main" val="3232570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3963267D-5842-4A32-A5F0-DD7FC7DAAE2C}" type="slidenum">
              <a:rPr lang="en-AU" smtClean="0"/>
              <a:t>11</a:t>
            </a:fld>
            <a:endParaRPr lang="en-AU"/>
          </a:p>
        </p:txBody>
      </p:sp>
    </p:spTree>
    <p:extLst>
      <p:ext uri="{BB962C8B-B14F-4D97-AF65-F5344CB8AC3E}">
        <p14:creationId xmlns:p14="http://schemas.microsoft.com/office/powerpoint/2010/main" val="483139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AU" dirty="0" smtClean="0"/>
              <a:t>2</a:t>
            </a:r>
            <a:r>
              <a:rPr lang="en-AU" baseline="30000" dirty="0" smtClean="0"/>
              <a:t>nd</a:t>
            </a:r>
            <a:r>
              <a:rPr lang="en-AU" baseline="0" dirty="0" smtClean="0"/>
              <a:t> point: </a:t>
            </a:r>
            <a:r>
              <a:rPr lang="en-AU" dirty="0" smtClean="0"/>
              <a:t>It was found that while WASH monitoring was able to identify a range of practical changes for women and men in households and communities, the existing project monitoring approach was not sufficient to monitor changes in gender relations.</a:t>
            </a:r>
          </a:p>
          <a:p>
            <a:pPr marL="173336" indent="-173336">
              <a:buFont typeface="Arial" panose="020B0604020202020204" pitchFamily="34" charset="0"/>
              <a:buChar char="•"/>
            </a:pPr>
            <a:r>
              <a:rPr lang="en-AU" dirty="0" smtClean="0"/>
              <a:t>4</a:t>
            </a:r>
            <a:r>
              <a:rPr lang="en-AU" baseline="30000" dirty="0" smtClean="0"/>
              <a:t>th</a:t>
            </a:r>
            <a:r>
              <a:rPr lang="en-AU" baseline="0" dirty="0" smtClean="0"/>
              <a:t> point: </a:t>
            </a:r>
            <a:r>
              <a:rPr lang="en-AU" dirty="0" smtClean="0"/>
              <a:t>The GWMT is in line with Plan’s GE Policy (which had been revised).</a:t>
            </a:r>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17</a:t>
            </a:fld>
            <a:endParaRPr lang="en-GB" dirty="0"/>
          </a:p>
        </p:txBody>
      </p:sp>
    </p:spTree>
    <p:extLst>
      <p:ext uri="{BB962C8B-B14F-4D97-AF65-F5344CB8AC3E}">
        <p14:creationId xmlns:p14="http://schemas.microsoft.com/office/powerpoint/2010/main" val="3895833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GB" dirty="0" smtClean="0"/>
              <a:t>The GWMT has 2 different elements: The PRA activities in the community and the preparatory training you’re in right now.</a:t>
            </a:r>
          </a:p>
          <a:p>
            <a:pPr marL="173336" indent="-173336" defTabSz="924458">
              <a:buFont typeface="Arial" panose="020B0604020202020204" pitchFamily="34" charset="0"/>
              <a:buChar char="•"/>
              <a:defRPr/>
            </a:pPr>
            <a:r>
              <a:rPr lang="en-GB" dirty="0" smtClean="0"/>
              <a:t>The GWMT preparatory training takes 5 days –(2 days workshop; 1 day observational learning in communities; 1 day trial in communities; 1 day debriefing –both process and content)  </a:t>
            </a:r>
            <a:endParaRPr lang="en-AU" dirty="0" smtClean="0"/>
          </a:p>
          <a:p>
            <a:pPr marL="173336" indent="-173336" defTabSz="924458">
              <a:buFont typeface="Arial" panose="020B0604020202020204" pitchFamily="34" charset="0"/>
              <a:buChar char="•"/>
              <a:defRPr/>
            </a:pPr>
            <a:r>
              <a:rPr lang="en-GB" dirty="0" smtClean="0"/>
              <a:t>This includes refreshing on basic gender equality concepts and practicing the GWMT steps.</a:t>
            </a:r>
          </a:p>
          <a:p>
            <a:pPr marL="173336" marR="0" lvl="0" indent="-173336" algn="l" defTabSz="92445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Purpose of the preparatory workshop is to:</a:t>
            </a:r>
            <a:r>
              <a:rPr lang="en-AU" sz="1200" dirty="0" smtClean="0"/>
              <a:t>Ensure project staff and partners can confidently and competently use the GWMT within communities and monitor changes in gender relations</a:t>
            </a:r>
          </a:p>
          <a:p>
            <a:pPr marL="173336" marR="0" lvl="0" indent="-173336" algn="l" defTabSz="92445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AU" sz="1200" dirty="0" smtClean="0"/>
          </a:p>
          <a:p>
            <a:pPr marL="173336" marR="0" lvl="0" indent="-173336" algn="l" defTabSz="92445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AU" sz="1200" dirty="0" smtClean="0"/>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18</a:t>
            </a:fld>
            <a:endParaRPr lang="en-GB" dirty="0"/>
          </a:p>
        </p:txBody>
      </p:sp>
    </p:spTree>
    <p:extLst>
      <p:ext uri="{BB962C8B-B14F-4D97-AF65-F5344CB8AC3E}">
        <p14:creationId xmlns:p14="http://schemas.microsoft.com/office/powerpoint/2010/main" val="1853230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GB" dirty="0" smtClean="0"/>
              <a:t>The GWMT is not a stand alone tool but one tool that can contribute to a project’s overall approach to monitoring changes in gender relations in WASH </a:t>
            </a:r>
            <a:endParaRPr lang="en-AU" dirty="0" smtClean="0"/>
          </a:p>
          <a:p>
            <a:pPr marL="173336" indent="-173336">
              <a:buFont typeface="Arial" panose="020B0604020202020204" pitchFamily="34" charset="0"/>
              <a:buChar char="•"/>
            </a:pPr>
            <a:r>
              <a:rPr lang="en-GB" dirty="0" smtClean="0"/>
              <a:t>The GWMT should be used as part of a project’s regular monitoring process.  For Plan Vietnam, this is every 12 months.</a:t>
            </a:r>
            <a:endParaRPr lang="en-AU" dirty="0" smtClean="0"/>
          </a:p>
          <a:p>
            <a:endParaRPr lang="en-AU" dirty="0" smtClean="0"/>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20</a:t>
            </a:fld>
            <a:endParaRPr lang="en-GB" dirty="0"/>
          </a:p>
        </p:txBody>
      </p:sp>
    </p:spTree>
    <p:extLst>
      <p:ext uri="{BB962C8B-B14F-4D97-AF65-F5344CB8AC3E}">
        <p14:creationId xmlns:p14="http://schemas.microsoft.com/office/powerpoint/2010/main" val="8261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dirty="0" smtClean="0"/>
              <a:t>Principles</a:t>
            </a:r>
            <a:endParaRPr lang="en-AU" dirty="0" smtClean="0"/>
          </a:p>
          <a:p>
            <a:r>
              <a:rPr lang="en-GB" dirty="0" smtClean="0"/>
              <a:t>The GWMT is underpinned by 4 key principles developed by IWDA and ISF within their </a:t>
            </a:r>
            <a:r>
              <a:rPr lang="en-AU" dirty="0" smtClean="0"/>
              <a:t>Resource Guide.  </a:t>
            </a:r>
            <a:endParaRPr lang="en-GB" dirty="0" smtClean="0"/>
          </a:p>
          <a:p>
            <a:pPr lvl="0"/>
            <a:endParaRPr lang="en-GB" dirty="0" smtClean="0"/>
          </a:p>
          <a:p>
            <a:pPr lvl="0"/>
            <a:r>
              <a:rPr lang="en-GB" dirty="0" smtClean="0"/>
              <a:t>These principles were developed to ensure WASH programs work effectively with both women and men including: </a:t>
            </a:r>
            <a:endParaRPr lang="en-AU" dirty="0" smtClean="0"/>
          </a:p>
          <a:p>
            <a:pPr marL="173336" indent="-173336">
              <a:buFont typeface="Arial" panose="020B0604020202020204" pitchFamily="34" charset="0"/>
              <a:buChar char="•"/>
            </a:pPr>
            <a:r>
              <a:rPr lang="en-GB" dirty="0" smtClean="0"/>
              <a:t>Seeing and valuing different contributions of women and men in WASH</a:t>
            </a:r>
            <a:endParaRPr lang="en-AU" dirty="0" smtClean="0"/>
          </a:p>
          <a:p>
            <a:pPr marL="173336" indent="-173336">
              <a:buFont typeface="Arial" panose="020B0604020202020204" pitchFamily="34" charset="0"/>
              <a:buChar char="•"/>
            </a:pPr>
            <a:r>
              <a:rPr lang="en-GB" dirty="0" smtClean="0"/>
              <a:t>Ensuring women and men can meaningfully contribute to decisions in WASH</a:t>
            </a:r>
            <a:endParaRPr lang="en-AU" dirty="0" smtClean="0"/>
          </a:p>
          <a:p>
            <a:pPr marL="173336" indent="-173336">
              <a:buFont typeface="Arial" panose="020B0604020202020204" pitchFamily="34" charset="0"/>
              <a:buChar char="•"/>
            </a:pPr>
            <a:r>
              <a:rPr lang="en-GB" dirty="0" smtClean="0"/>
              <a:t>Recognise WASH programs are not only a pathway to better water, sanitation and hygiene but can also promote positive and respectful roles, responsibility and relationships between women and women, women and men, and men and men within communities.  </a:t>
            </a:r>
            <a:endParaRPr lang="en-AU" dirty="0" smtClean="0"/>
          </a:p>
          <a:p>
            <a:pPr lvl="0"/>
            <a:r>
              <a:rPr lang="en-GB" dirty="0" smtClean="0"/>
              <a:t>The principles that came out the work included: [Read out the 4 principles]</a:t>
            </a:r>
          </a:p>
          <a:p>
            <a:endParaRPr lang="en-AU" dirty="0" smtClean="0"/>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21</a:t>
            </a:fld>
            <a:endParaRPr lang="en-GB" dirty="0"/>
          </a:p>
        </p:txBody>
      </p:sp>
    </p:spTree>
    <p:extLst>
      <p:ext uri="{BB962C8B-B14F-4D97-AF65-F5344CB8AC3E}">
        <p14:creationId xmlns:p14="http://schemas.microsoft.com/office/powerpoint/2010/main" val="1042505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indent="-173336">
              <a:buFont typeface="Arial" panose="020B0604020202020204" pitchFamily="34" charset="0"/>
              <a:buChar char="•"/>
            </a:pPr>
            <a:r>
              <a:rPr lang="en-AU" dirty="0" smtClean="0"/>
              <a:t>The GWMT generates data for four indicators based around the principles (key strategic changes).</a:t>
            </a:r>
          </a:p>
          <a:p>
            <a:pPr marL="173336" indent="-173336">
              <a:buFont typeface="Arial" panose="020B0604020202020204" pitchFamily="34" charset="0"/>
              <a:buChar char="•"/>
            </a:pPr>
            <a:r>
              <a:rPr lang="en-GB" dirty="0" smtClean="0"/>
              <a:t>These indicators are in turn based on key gender and development concepts including around division of labour (who does what), decision making (access and control of resources) and women’s leadership.  </a:t>
            </a:r>
          </a:p>
          <a:p>
            <a:pPr marL="173336" indent="-173336">
              <a:buFont typeface="Arial" panose="020B0604020202020204" pitchFamily="34" charset="0"/>
              <a:buChar char="•"/>
            </a:pPr>
            <a:r>
              <a:rPr lang="en-GB" dirty="0" smtClean="0"/>
              <a:t>The 4 indicators are: [Read out indicators 1-4]</a:t>
            </a:r>
            <a:endParaRPr lang="en-AU" dirty="0" smtClean="0"/>
          </a:p>
          <a:p>
            <a:pPr marL="173336" indent="-173336">
              <a:buFont typeface="Arial" panose="020B0604020202020204" pitchFamily="34" charset="0"/>
              <a:buChar char="•"/>
            </a:pPr>
            <a:r>
              <a:rPr lang="en-AU" dirty="0" smtClean="0"/>
              <a:t>It is important </a:t>
            </a:r>
            <a:r>
              <a:rPr lang="en-AU" baseline="0" dirty="0" smtClean="0"/>
              <a:t>to be embed indicators into your WASH project’s frameworks and regular monitoring process.  Further discussion and agreement amongst your project team about this should be had during this week of training.  </a:t>
            </a:r>
          </a:p>
          <a:p>
            <a:endParaRPr lang="en-AU" dirty="0" smtClean="0"/>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22</a:t>
            </a:fld>
            <a:endParaRPr lang="en-GB" dirty="0"/>
          </a:p>
        </p:txBody>
      </p:sp>
    </p:spTree>
    <p:extLst>
      <p:ext uri="{BB962C8B-B14F-4D97-AF65-F5344CB8AC3E}">
        <p14:creationId xmlns:p14="http://schemas.microsoft.com/office/powerpoint/2010/main" val="2424596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a:p>
            <a:pPr marL="173336" indent="-173336">
              <a:buFont typeface="Arial" panose="020B0604020202020204" pitchFamily="34" charset="0"/>
              <a:buChar char="•"/>
            </a:pPr>
            <a:r>
              <a:rPr lang="en-AU" baseline="0" dirty="0" smtClean="0"/>
              <a:t>Ideally there are six facilitators and six data recorders, each working with a different sub-group. </a:t>
            </a:r>
          </a:p>
          <a:p>
            <a:pPr marL="173336" indent="-173336">
              <a:buFont typeface="Arial" panose="020B0604020202020204" pitchFamily="34" charset="0"/>
              <a:buChar char="•"/>
            </a:pPr>
            <a:r>
              <a:rPr lang="en-AU" baseline="0" dirty="0" smtClean="0"/>
              <a:t>One of the six facilitators is the lead facilitator </a:t>
            </a:r>
          </a:p>
          <a:p>
            <a:pPr marL="173336" indent="-173336" defTabSz="924458">
              <a:buFont typeface="Arial" panose="020B0604020202020204" pitchFamily="34" charset="0"/>
              <a:buChar char="•"/>
            </a:pPr>
            <a:r>
              <a:rPr lang="en-AU" baseline="0" dirty="0" smtClean="0"/>
              <a:t>There are 5 sub-group/co facilitators </a:t>
            </a:r>
          </a:p>
          <a:p>
            <a:pPr marL="173336" indent="-173336" defTabSz="924458">
              <a:buFont typeface="Arial" panose="020B0604020202020204" pitchFamily="34" charset="0"/>
              <a:buChar char="•"/>
            </a:pPr>
            <a:r>
              <a:rPr lang="en-AU" baseline="0" dirty="0" smtClean="0"/>
              <a:t>There are 6 note takers/data recorders</a:t>
            </a:r>
          </a:p>
          <a:p>
            <a:pPr marL="173336" indent="-173336" defTabSz="924458">
              <a:buFont typeface="Arial" panose="020B0604020202020204" pitchFamily="34" charset="0"/>
              <a:buChar char="•"/>
            </a:pPr>
            <a:endParaRPr lang="en-AU" baseline="0" dirty="0" smtClean="0"/>
          </a:p>
          <a:p>
            <a:pPr defTabSz="924458"/>
            <a:r>
              <a:rPr lang="en-AU" baseline="0" dirty="0" smtClean="0"/>
              <a:t>Reduced if needed for context (although not ideal)</a:t>
            </a:r>
          </a:p>
          <a:p>
            <a:endParaRPr lang="en-AU" dirty="0"/>
          </a:p>
        </p:txBody>
      </p:sp>
      <p:sp>
        <p:nvSpPr>
          <p:cNvPr id="4" name="Slide Number Placeholder 3"/>
          <p:cNvSpPr>
            <a:spLocks noGrp="1"/>
          </p:cNvSpPr>
          <p:nvPr>
            <p:ph type="sldNum" sz="quarter" idx="10"/>
          </p:nvPr>
        </p:nvSpPr>
        <p:spPr/>
        <p:txBody>
          <a:bodyPr/>
          <a:lstStyle/>
          <a:p>
            <a:fld id="{850F94C8-74DD-4154-8CA5-1ECDB29A19BB}" type="slidenum">
              <a:rPr lang="en-GB" smtClean="0"/>
              <a:t>23</a:t>
            </a:fld>
            <a:endParaRPr lang="en-GB" dirty="0"/>
          </a:p>
        </p:txBody>
      </p:sp>
    </p:spTree>
    <p:extLst>
      <p:ext uri="{BB962C8B-B14F-4D97-AF65-F5344CB8AC3E}">
        <p14:creationId xmlns:p14="http://schemas.microsoft.com/office/powerpoint/2010/main" val="110952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5"/>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6134100"/>
            <a:ext cx="8445500" cy="571500"/>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5" name="Text Placeholder 4"/>
          <p:cNvSpPr>
            <a:spLocks noGrp="1"/>
          </p:cNvSpPr>
          <p:nvPr>
            <p:ph type="body" sz="quarter" idx="10" hasCustomPrompt="1"/>
          </p:nvPr>
        </p:nvSpPr>
        <p:spPr>
          <a:xfrm>
            <a:off x="342899" y="2930400"/>
            <a:ext cx="8445600" cy="3103200"/>
          </a:xfrm>
        </p:spPr>
        <p:txBody>
          <a:bodyPr anchor="b" anchorCtr="0">
            <a:normAutofit/>
          </a:bodyPr>
          <a:lstStyle>
            <a:lvl1pPr>
              <a:lnSpc>
                <a:spcPct val="80000"/>
              </a:lnSpc>
              <a:spcBef>
                <a:spcPts val="0"/>
              </a:spcBef>
              <a:defRPr sz="12600" spc="-300">
                <a:solidFill>
                  <a:schemeClr val="accent1"/>
                </a:solidFill>
                <a:latin typeface="Veneer" panose="02000806000000000000" pitchFamily="50" charset="0"/>
              </a:defRPr>
            </a:lvl1pPr>
          </a:lstStyle>
          <a:p>
            <a:pPr lvl="0"/>
            <a:r>
              <a:rPr lang="en-US" dirty="0" smtClean="0"/>
              <a:t>Click for title</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92460" y="341617"/>
            <a:ext cx="1815190" cy="713803"/>
          </a:xfrm>
          <a:prstGeom prst="rect">
            <a:avLst/>
          </a:prstGeom>
        </p:spPr>
      </p:pic>
    </p:spTree>
    <p:extLst>
      <p:ext uri="{BB962C8B-B14F-4D97-AF65-F5344CB8AC3E}">
        <p14:creationId xmlns:p14="http://schemas.microsoft.com/office/powerpoint/2010/main" val="1046568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Divider">
    <p:bg>
      <p:bgPr>
        <a:solidFill>
          <a:schemeClr val="accent5"/>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6134100"/>
            <a:ext cx="8445500" cy="571500"/>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5" name="Text Placeholder 4"/>
          <p:cNvSpPr>
            <a:spLocks noGrp="1"/>
          </p:cNvSpPr>
          <p:nvPr>
            <p:ph type="body" sz="quarter" idx="10" hasCustomPrompt="1"/>
          </p:nvPr>
        </p:nvSpPr>
        <p:spPr>
          <a:xfrm>
            <a:off x="342899" y="2930400"/>
            <a:ext cx="8445600" cy="3103200"/>
          </a:xfrm>
        </p:spPr>
        <p:txBody>
          <a:bodyPr anchor="b" anchorCtr="0">
            <a:normAutofit/>
          </a:bodyPr>
          <a:lstStyle>
            <a:lvl1pPr>
              <a:lnSpc>
                <a:spcPct val="80000"/>
              </a:lnSpc>
              <a:spcBef>
                <a:spcPts val="0"/>
              </a:spcBef>
              <a:defRPr sz="12600" spc="-300">
                <a:solidFill>
                  <a:schemeClr val="accent1"/>
                </a:solidFill>
                <a:latin typeface="Veneer" panose="02000806000000000000" pitchFamily="50" charset="0"/>
              </a:defRPr>
            </a:lvl1pPr>
          </a:lstStyle>
          <a:p>
            <a:pPr lvl="0"/>
            <a:r>
              <a:rPr lang="en-US" dirty="0" smtClean="0"/>
              <a:t>Click for title</a:t>
            </a:r>
          </a:p>
        </p:txBody>
      </p:sp>
    </p:spTree>
    <p:extLst>
      <p:ext uri="{BB962C8B-B14F-4D97-AF65-F5344CB8AC3E}">
        <p14:creationId xmlns:p14="http://schemas.microsoft.com/office/powerpoint/2010/main" val="2697046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Divider Long">
    <p:bg>
      <p:bgPr>
        <a:solidFill>
          <a:schemeClr val="accent5"/>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5765533"/>
            <a:ext cx="8445500" cy="940067"/>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smtClean="0"/>
          </a:p>
        </p:txBody>
      </p:sp>
      <p:sp>
        <p:nvSpPr>
          <p:cNvPr id="5" name="Text Placeholder 4"/>
          <p:cNvSpPr>
            <a:spLocks noGrp="1"/>
          </p:cNvSpPr>
          <p:nvPr>
            <p:ph type="body" sz="quarter" idx="10" hasCustomPrompt="1"/>
          </p:nvPr>
        </p:nvSpPr>
        <p:spPr>
          <a:xfrm>
            <a:off x="342900" y="2646000"/>
            <a:ext cx="8445600" cy="3117600"/>
          </a:xfrm>
        </p:spPr>
        <p:txBody>
          <a:bodyPr anchor="b" anchorCtr="0">
            <a:noAutofit/>
          </a:bodyPr>
          <a:lstStyle>
            <a:lvl1pPr>
              <a:lnSpc>
                <a:spcPct val="80000"/>
              </a:lnSpc>
              <a:spcBef>
                <a:spcPts val="0"/>
              </a:spcBef>
              <a:defRPr sz="8800" spc="-150">
                <a:solidFill>
                  <a:schemeClr val="accent1"/>
                </a:solidFill>
                <a:latin typeface="Veneer" panose="02000806000000000000" pitchFamily="50" charset="0"/>
              </a:defRPr>
            </a:lvl1pPr>
          </a:lstStyle>
          <a:p>
            <a:pPr lvl="0"/>
            <a:r>
              <a:rPr lang="en-US" dirty="0" smtClean="0"/>
              <a:t>Click for title</a:t>
            </a:r>
          </a:p>
        </p:txBody>
      </p:sp>
    </p:spTree>
    <p:extLst>
      <p:ext uri="{BB962C8B-B14F-4D97-AF65-F5344CB8AC3E}">
        <p14:creationId xmlns:p14="http://schemas.microsoft.com/office/powerpoint/2010/main" val="1353703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Divider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6134100"/>
            <a:ext cx="8445500" cy="571500"/>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5" name="Text Placeholder 4"/>
          <p:cNvSpPr>
            <a:spLocks noGrp="1"/>
          </p:cNvSpPr>
          <p:nvPr>
            <p:ph type="body" sz="quarter" idx="10" hasCustomPrompt="1"/>
          </p:nvPr>
        </p:nvSpPr>
        <p:spPr>
          <a:xfrm>
            <a:off x="342899" y="2930400"/>
            <a:ext cx="8445600" cy="3103200"/>
          </a:xfrm>
        </p:spPr>
        <p:txBody>
          <a:bodyPr anchor="b" anchorCtr="0">
            <a:normAutofit/>
          </a:bodyPr>
          <a:lstStyle>
            <a:lvl1pPr>
              <a:lnSpc>
                <a:spcPct val="80000"/>
              </a:lnSpc>
              <a:spcBef>
                <a:spcPts val="0"/>
              </a:spcBef>
              <a:defRPr sz="12600" spc="-300">
                <a:solidFill>
                  <a:schemeClr val="bg1"/>
                </a:solidFill>
                <a:latin typeface="Veneer" panose="02000806000000000000" pitchFamily="50" charset="0"/>
              </a:defRPr>
            </a:lvl1pPr>
          </a:lstStyle>
          <a:p>
            <a:pPr lvl="0"/>
            <a:r>
              <a:rPr lang="en-US" dirty="0" smtClean="0"/>
              <a:t>Click for title</a:t>
            </a:r>
          </a:p>
        </p:txBody>
      </p:sp>
    </p:spTree>
    <p:extLst>
      <p:ext uri="{BB962C8B-B14F-4D97-AF65-F5344CB8AC3E}">
        <p14:creationId xmlns:p14="http://schemas.microsoft.com/office/powerpoint/2010/main" val="23342097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Subtitle Only">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dirty="0" smtClean="0"/>
              <a:t>Section title [enter in Footer field from the Insert ribbon]</a:t>
            </a:r>
            <a:endParaRPr lang="en-GB" dirty="0"/>
          </a:p>
        </p:txBody>
      </p:sp>
      <p:sp>
        <p:nvSpPr>
          <p:cNvPr id="6" name="Slide Number Placeholder 5"/>
          <p:cNvSpPr>
            <a:spLocks noGrp="1"/>
          </p:cNvSpPr>
          <p:nvPr>
            <p:ph type="sldNum" sz="quarter" idx="12"/>
          </p:nvPr>
        </p:nvSpPr>
        <p:spPr/>
        <p:txBody>
          <a:bodyPr/>
          <a:lstStyle/>
          <a:p>
            <a:fld id="{CB2ABBFD-A820-4820-BB68-F332EB00880D}" type="slidenum">
              <a:rPr lang="en-GB" smtClean="0"/>
              <a:t>‹#›</a:t>
            </a:fld>
            <a:endParaRPr lang="en-GB" dirty="0"/>
          </a:p>
        </p:txBody>
      </p:sp>
      <p:sp>
        <p:nvSpPr>
          <p:cNvPr id="7" name="Text Placeholder 6"/>
          <p:cNvSpPr>
            <a:spLocks noGrp="1"/>
          </p:cNvSpPr>
          <p:nvPr>
            <p:ph type="body" sz="quarter" idx="13" hasCustomPrompt="1"/>
          </p:nvPr>
        </p:nvSpPr>
        <p:spPr>
          <a:xfrm>
            <a:off x="356400" y="269507"/>
            <a:ext cx="8402400" cy="904093"/>
          </a:xfrm>
        </p:spPr>
        <p:txBody>
          <a:bodyPr/>
          <a:lstStyle>
            <a:lvl1pPr>
              <a:lnSpc>
                <a:spcPct val="95000"/>
              </a:lnSpc>
              <a:spcBef>
                <a:spcPts val="0"/>
              </a:spcBef>
              <a:defRPr sz="2800" b="1">
                <a:solidFill>
                  <a:schemeClr val="accent1"/>
                </a:solidFill>
              </a:defRPr>
            </a:lvl1pPr>
            <a:lvl2pPr marL="0" indent="0">
              <a:lnSpc>
                <a:spcPct val="95000"/>
              </a:lnSpc>
              <a:spcBef>
                <a:spcPts val="0"/>
              </a:spcBef>
              <a:buFontTx/>
              <a:buNone/>
              <a:defRPr sz="2800">
                <a:solidFill>
                  <a:schemeClr val="accent5"/>
                </a:solidFill>
                <a:latin typeface="+mn-lt"/>
              </a:defRPr>
            </a:lvl2pPr>
          </a:lstStyle>
          <a:p>
            <a:pPr lvl="0"/>
            <a:r>
              <a:rPr lang="en-US" dirty="0" smtClean="0"/>
              <a:t>Click to edit Master title styles</a:t>
            </a:r>
          </a:p>
          <a:p>
            <a:pPr lvl="1"/>
            <a:r>
              <a:rPr lang="en-US" dirty="0" smtClean="0"/>
              <a:t>Second level</a:t>
            </a:r>
          </a:p>
        </p:txBody>
      </p:sp>
      <p:sp>
        <p:nvSpPr>
          <p:cNvPr id="10" name="TextBox 9"/>
          <p:cNvSpPr txBox="1"/>
          <p:nvPr userDrawn="1"/>
        </p:nvSpPr>
        <p:spPr>
          <a:xfrm>
            <a:off x="6843562" y="6444000"/>
            <a:ext cx="1915426" cy="288000"/>
          </a:xfrm>
          <a:prstGeom prst="rect">
            <a:avLst/>
          </a:prstGeom>
          <a:noFill/>
        </p:spPr>
        <p:txBody>
          <a:bodyPr wrap="square" lIns="0" tIns="0" rIns="0" bIns="0" rtlCol="0">
            <a:no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800" dirty="0" smtClean="0">
                <a:solidFill>
                  <a:schemeClr val="tx1"/>
                </a:solidFill>
              </a:rPr>
              <a:t>Plan International </a:t>
            </a:r>
            <a:r>
              <a:rPr lang="en-GB" sz="800" kern="1200" dirty="0" smtClean="0">
                <a:solidFill>
                  <a:schemeClr val="tx1"/>
                </a:solidFill>
                <a:effectLst/>
                <a:latin typeface="+mn-lt"/>
                <a:ea typeface="+mn-ea"/>
                <a:cs typeface="+mn-cs"/>
              </a:rPr>
              <a:t>©</a:t>
            </a:r>
          </a:p>
        </p:txBody>
      </p:sp>
      <p:cxnSp>
        <p:nvCxnSpPr>
          <p:cNvPr id="11" name="Straight Connector 10"/>
          <p:cNvCxnSpPr/>
          <p:nvPr userDrawn="1"/>
        </p:nvCxnSpPr>
        <p:spPr>
          <a:xfrm>
            <a:off x="355600" y="6382800"/>
            <a:ext cx="842327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2644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dirty="0" smtClean="0"/>
              <a:t>Section title [enter in Footer field from the Insert ribbon]</a:t>
            </a:r>
            <a:endParaRPr lang="en-GB" dirty="0"/>
          </a:p>
        </p:txBody>
      </p:sp>
      <p:sp>
        <p:nvSpPr>
          <p:cNvPr id="4" name="Slide Number Placeholder 3"/>
          <p:cNvSpPr>
            <a:spLocks noGrp="1"/>
          </p:cNvSpPr>
          <p:nvPr>
            <p:ph type="sldNum" sz="quarter" idx="12"/>
          </p:nvPr>
        </p:nvSpPr>
        <p:spPr/>
        <p:txBody>
          <a:bodyPr/>
          <a:lstStyle/>
          <a:p>
            <a:fld id="{CB2ABBFD-A820-4820-BB68-F332EB00880D}" type="slidenum">
              <a:rPr lang="en-GB" smtClean="0"/>
              <a:t>‹#›</a:t>
            </a:fld>
            <a:endParaRPr lang="en-GB" dirty="0"/>
          </a:p>
        </p:txBody>
      </p:sp>
      <p:sp>
        <p:nvSpPr>
          <p:cNvPr id="5" name="TextBox 4"/>
          <p:cNvSpPr txBox="1"/>
          <p:nvPr userDrawn="1"/>
        </p:nvSpPr>
        <p:spPr>
          <a:xfrm>
            <a:off x="6843562" y="6444000"/>
            <a:ext cx="1915426" cy="288000"/>
          </a:xfrm>
          <a:prstGeom prst="rect">
            <a:avLst/>
          </a:prstGeom>
          <a:noFill/>
        </p:spPr>
        <p:txBody>
          <a:bodyPr wrap="square" lIns="0" tIns="0" rIns="0" bIns="0" rtlCol="0">
            <a:no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800" dirty="0" smtClean="0">
                <a:solidFill>
                  <a:schemeClr val="tx1"/>
                </a:solidFill>
              </a:rPr>
              <a:t>Plan International </a:t>
            </a:r>
            <a:r>
              <a:rPr lang="en-GB" sz="800" kern="1200" dirty="0" smtClean="0">
                <a:solidFill>
                  <a:schemeClr val="tx1"/>
                </a:solidFill>
                <a:effectLst/>
                <a:latin typeface="+mn-lt"/>
                <a:ea typeface="+mn-ea"/>
                <a:cs typeface="+mn-cs"/>
              </a:rPr>
              <a:t>©</a:t>
            </a:r>
          </a:p>
        </p:txBody>
      </p:sp>
      <p:cxnSp>
        <p:nvCxnSpPr>
          <p:cNvPr id="6" name="Straight Connector 5"/>
          <p:cNvCxnSpPr/>
          <p:nvPr userDrawn="1"/>
        </p:nvCxnSpPr>
        <p:spPr>
          <a:xfrm>
            <a:off x="355600" y="6382800"/>
            <a:ext cx="842327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63914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chemeClr val="accent5"/>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6150543"/>
            <a:ext cx="8445500" cy="555057"/>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smtClean="0"/>
          </a:p>
        </p:txBody>
      </p:sp>
      <p:sp>
        <p:nvSpPr>
          <p:cNvPr id="5" name="Text Placeholder 4"/>
          <p:cNvSpPr>
            <a:spLocks noGrp="1"/>
          </p:cNvSpPr>
          <p:nvPr>
            <p:ph type="body" sz="quarter" idx="10"/>
          </p:nvPr>
        </p:nvSpPr>
        <p:spPr>
          <a:xfrm>
            <a:off x="342900" y="1202400"/>
            <a:ext cx="8445600" cy="4726800"/>
          </a:xfrm>
        </p:spPr>
        <p:txBody>
          <a:bodyPr anchor="b" anchorCtr="0">
            <a:normAutofit/>
          </a:bodyPr>
          <a:lstStyle>
            <a:lvl1pPr>
              <a:lnSpc>
                <a:spcPct val="80000"/>
              </a:lnSpc>
              <a:spcBef>
                <a:spcPts val="0"/>
              </a:spcBef>
              <a:defRPr sz="7200" spc="-150">
                <a:solidFill>
                  <a:schemeClr val="accent1"/>
                </a:solidFill>
                <a:latin typeface="Veneer" panose="02000806000000000000" pitchFamily="50" charset="0"/>
              </a:defRPr>
            </a:lvl1pPr>
          </a:lstStyle>
          <a:p>
            <a:pPr lvl="0"/>
            <a:r>
              <a:rPr lang="en-US" smtClean="0"/>
              <a:t>Edit Master text styles</a:t>
            </a:r>
          </a:p>
        </p:txBody>
      </p:sp>
    </p:spTree>
    <p:extLst>
      <p:ext uri="{BB962C8B-B14F-4D97-AF65-F5344CB8AC3E}">
        <p14:creationId xmlns:p14="http://schemas.microsoft.com/office/powerpoint/2010/main" val="151800859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C987E266-CBB7-4FA6-9EC0-AB86AE8DCEEB}" type="datetimeFigureOut">
              <a:rPr lang="en-AU" smtClean="0"/>
              <a:t>12/10/2018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56E642F-B038-469B-9291-EB098CBDB4D7}" type="slidenum">
              <a:rPr lang="en-AU" smtClean="0"/>
              <a:t>‹#›</a:t>
            </a:fld>
            <a:endParaRPr lang="en-AU"/>
          </a:p>
        </p:txBody>
      </p:sp>
    </p:spTree>
    <p:extLst>
      <p:ext uri="{BB962C8B-B14F-4D97-AF65-F5344CB8AC3E}">
        <p14:creationId xmlns:p14="http://schemas.microsoft.com/office/powerpoint/2010/main" val="37112756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987E266-CBB7-4FA6-9EC0-AB86AE8DCEEB}" type="datetimeFigureOut">
              <a:rPr lang="en-AU" smtClean="0"/>
              <a:t>12/10/2018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6E642F-B038-469B-9291-EB098CBDB4D7}" type="slidenum">
              <a:rPr lang="en-AU" smtClean="0"/>
              <a:t>‹#›</a:t>
            </a:fld>
            <a:endParaRPr lang="en-AU"/>
          </a:p>
        </p:txBody>
      </p:sp>
    </p:spTree>
    <p:extLst>
      <p:ext uri="{BB962C8B-B14F-4D97-AF65-F5344CB8AC3E}">
        <p14:creationId xmlns:p14="http://schemas.microsoft.com/office/powerpoint/2010/main" val="2772062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Long">
    <p:bg>
      <p:bgPr>
        <a:solidFill>
          <a:schemeClr val="accent5"/>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5765533"/>
            <a:ext cx="8445500" cy="940067"/>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smtClean="0"/>
          </a:p>
        </p:txBody>
      </p:sp>
      <p:sp>
        <p:nvSpPr>
          <p:cNvPr id="5" name="Text Placeholder 4"/>
          <p:cNvSpPr>
            <a:spLocks noGrp="1"/>
          </p:cNvSpPr>
          <p:nvPr>
            <p:ph type="body" sz="quarter" idx="10" hasCustomPrompt="1"/>
          </p:nvPr>
        </p:nvSpPr>
        <p:spPr>
          <a:xfrm>
            <a:off x="342900" y="2646000"/>
            <a:ext cx="8445600" cy="3117600"/>
          </a:xfrm>
        </p:spPr>
        <p:txBody>
          <a:bodyPr anchor="b" anchorCtr="0">
            <a:noAutofit/>
          </a:bodyPr>
          <a:lstStyle>
            <a:lvl1pPr>
              <a:lnSpc>
                <a:spcPct val="80000"/>
              </a:lnSpc>
              <a:spcBef>
                <a:spcPts val="0"/>
              </a:spcBef>
              <a:defRPr sz="8800" spc="-150">
                <a:solidFill>
                  <a:schemeClr val="accent1"/>
                </a:solidFill>
                <a:latin typeface="Veneer" panose="02000806000000000000" pitchFamily="50" charset="0"/>
              </a:defRPr>
            </a:lvl1pPr>
          </a:lstStyle>
          <a:p>
            <a:pPr lvl="0"/>
            <a:r>
              <a:rPr lang="en-US" dirty="0" smtClean="0"/>
              <a:t>Click for title</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92460" y="341617"/>
            <a:ext cx="1815190" cy="713803"/>
          </a:xfrm>
          <a:prstGeom prst="rect">
            <a:avLst/>
          </a:prstGeom>
        </p:spPr>
      </p:pic>
    </p:spTree>
    <p:extLst>
      <p:ext uri="{BB962C8B-B14F-4D97-AF65-F5344CB8AC3E}">
        <p14:creationId xmlns:p14="http://schemas.microsoft.com/office/powerpoint/2010/main" val="332994358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6134100"/>
            <a:ext cx="8445500" cy="571500"/>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5" name="Text Placeholder 4"/>
          <p:cNvSpPr>
            <a:spLocks noGrp="1"/>
          </p:cNvSpPr>
          <p:nvPr>
            <p:ph type="body" sz="quarter" idx="10" hasCustomPrompt="1"/>
          </p:nvPr>
        </p:nvSpPr>
        <p:spPr>
          <a:xfrm>
            <a:off x="342899" y="2930400"/>
            <a:ext cx="8445600" cy="3103200"/>
          </a:xfrm>
        </p:spPr>
        <p:txBody>
          <a:bodyPr anchor="b" anchorCtr="0">
            <a:normAutofit/>
          </a:bodyPr>
          <a:lstStyle>
            <a:lvl1pPr>
              <a:lnSpc>
                <a:spcPct val="80000"/>
              </a:lnSpc>
              <a:spcBef>
                <a:spcPts val="0"/>
              </a:spcBef>
              <a:defRPr sz="12600" spc="-300">
                <a:solidFill>
                  <a:schemeClr val="bg1"/>
                </a:solidFill>
                <a:latin typeface="Veneer" panose="02000806000000000000" pitchFamily="50" charset="0"/>
              </a:defRPr>
            </a:lvl1pPr>
          </a:lstStyle>
          <a:p>
            <a:pPr lvl="0"/>
            <a:r>
              <a:rPr lang="en-US" dirty="0" smtClean="0"/>
              <a:t>Click for title</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992460" y="341617"/>
            <a:ext cx="1815190" cy="713803"/>
          </a:xfrm>
          <a:prstGeom prst="rect">
            <a:avLst/>
          </a:prstGeom>
        </p:spPr>
      </p:pic>
    </p:spTree>
    <p:extLst>
      <p:ext uri="{BB962C8B-B14F-4D97-AF65-F5344CB8AC3E}">
        <p14:creationId xmlns:p14="http://schemas.microsoft.com/office/powerpoint/2010/main" val="16813935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GLINE Title Slide">
    <p:bg>
      <p:bgPr>
        <a:solidFill>
          <a:schemeClr val="accent5"/>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6134100"/>
            <a:ext cx="8445500" cy="571500"/>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5" name="Text Placeholder 4"/>
          <p:cNvSpPr>
            <a:spLocks noGrp="1"/>
          </p:cNvSpPr>
          <p:nvPr>
            <p:ph type="body" sz="quarter" idx="10" hasCustomPrompt="1"/>
          </p:nvPr>
        </p:nvSpPr>
        <p:spPr>
          <a:xfrm>
            <a:off x="342899" y="2930400"/>
            <a:ext cx="8445600" cy="3103200"/>
          </a:xfrm>
        </p:spPr>
        <p:txBody>
          <a:bodyPr anchor="b" anchorCtr="0">
            <a:normAutofit/>
          </a:bodyPr>
          <a:lstStyle>
            <a:lvl1pPr>
              <a:lnSpc>
                <a:spcPct val="80000"/>
              </a:lnSpc>
              <a:spcBef>
                <a:spcPts val="0"/>
              </a:spcBef>
              <a:defRPr sz="12600" spc="-300">
                <a:solidFill>
                  <a:schemeClr val="accent1"/>
                </a:solidFill>
                <a:latin typeface="Veneer" panose="02000806000000000000" pitchFamily="50" charset="0"/>
              </a:defRPr>
            </a:lvl1pPr>
          </a:lstStyle>
          <a:p>
            <a:pPr lvl="0"/>
            <a:r>
              <a:rPr lang="en-US" dirty="0" smtClean="0"/>
              <a:t>Click for title</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91200" y="342450"/>
            <a:ext cx="1814400" cy="1036864"/>
          </a:xfrm>
          <a:prstGeom prst="rect">
            <a:avLst/>
          </a:prstGeom>
        </p:spPr>
      </p:pic>
    </p:spTree>
    <p:extLst>
      <p:ext uri="{BB962C8B-B14F-4D97-AF65-F5344CB8AC3E}">
        <p14:creationId xmlns:p14="http://schemas.microsoft.com/office/powerpoint/2010/main" val="32246244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 TAGLINE Title Slide Long">
    <p:bg>
      <p:bgPr>
        <a:solidFill>
          <a:schemeClr val="accent5"/>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5765533"/>
            <a:ext cx="8445500" cy="940067"/>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smtClean="0"/>
          </a:p>
        </p:txBody>
      </p:sp>
      <p:sp>
        <p:nvSpPr>
          <p:cNvPr id="5" name="Text Placeholder 4"/>
          <p:cNvSpPr>
            <a:spLocks noGrp="1"/>
          </p:cNvSpPr>
          <p:nvPr>
            <p:ph type="body" sz="quarter" idx="10" hasCustomPrompt="1"/>
          </p:nvPr>
        </p:nvSpPr>
        <p:spPr>
          <a:xfrm>
            <a:off x="342900" y="2646000"/>
            <a:ext cx="8445600" cy="3117600"/>
          </a:xfrm>
        </p:spPr>
        <p:txBody>
          <a:bodyPr anchor="b" anchorCtr="0">
            <a:noAutofit/>
          </a:bodyPr>
          <a:lstStyle>
            <a:lvl1pPr>
              <a:lnSpc>
                <a:spcPct val="80000"/>
              </a:lnSpc>
              <a:spcBef>
                <a:spcPts val="0"/>
              </a:spcBef>
              <a:defRPr sz="8800" spc="-150">
                <a:solidFill>
                  <a:schemeClr val="accent1"/>
                </a:solidFill>
                <a:latin typeface="Veneer" panose="02000806000000000000" pitchFamily="50" charset="0"/>
              </a:defRPr>
            </a:lvl1pPr>
          </a:lstStyle>
          <a:p>
            <a:pPr lvl="0"/>
            <a:r>
              <a:rPr lang="en-US" dirty="0" smtClean="0"/>
              <a:t>Click for title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91200" y="342450"/>
            <a:ext cx="1814400" cy="1036864"/>
          </a:xfrm>
          <a:prstGeom prst="rect">
            <a:avLst/>
          </a:prstGeom>
        </p:spPr>
      </p:pic>
    </p:spTree>
    <p:extLst>
      <p:ext uri="{BB962C8B-B14F-4D97-AF65-F5344CB8AC3E}">
        <p14:creationId xmlns:p14="http://schemas.microsoft.com/office/powerpoint/2010/main" val="24048660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GLINE Title Slide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42900" y="6134100"/>
            <a:ext cx="8445500" cy="571500"/>
          </a:xfrm>
        </p:spPr>
        <p:txBody>
          <a:bodyPr anchor="t" anchorCtr="0"/>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5" name="Text Placeholder 4"/>
          <p:cNvSpPr>
            <a:spLocks noGrp="1"/>
          </p:cNvSpPr>
          <p:nvPr>
            <p:ph type="body" sz="quarter" idx="10" hasCustomPrompt="1"/>
          </p:nvPr>
        </p:nvSpPr>
        <p:spPr>
          <a:xfrm>
            <a:off x="342899" y="2930400"/>
            <a:ext cx="8445600" cy="3103200"/>
          </a:xfrm>
        </p:spPr>
        <p:txBody>
          <a:bodyPr anchor="b" anchorCtr="0">
            <a:normAutofit/>
          </a:bodyPr>
          <a:lstStyle>
            <a:lvl1pPr>
              <a:lnSpc>
                <a:spcPct val="80000"/>
              </a:lnSpc>
              <a:spcBef>
                <a:spcPts val="0"/>
              </a:spcBef>
              <a:defRPr sz="12600" spc="-300">
                <a:solidFill>
                  <a:schemeClr val="bg1"/>
                </a:solidFill>
                <a:latin typeface="Veneer" panose="02000806000000000000" pitchFamily="50" charset="0"/>
              </a:defRPr>
            </a:lvl1pPr>
          </a:lstStyle>
          <a:p>
            <a:pPr lvl="0"/>
            <a:r>
              <a:rPr lang="en-US" dirty="0" smtClean="0"/>
              <a:t>Click for title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991200" y="342450"/>
            <a:ext cx="1814400" cy="1036864"/>
          </a:xfrm>
          <a:prstGeom prst="rect">
            <a:avLst/>
          </a:prstGeom>
        </p:spPr>
      </p:pic>
    </p:spTree>
    <p:extLst>
      <p:ext uri="{BB962C8B-B14F-4D97-AF65-F5344CB8AC3E}">
        <p14:creationId xmlns:p14="http://schemas.microsoft.com/office/powerpoint/2010/main" val="654372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136" y="1375200"/>
            <a:ext cx="5130000" cy="4525200"/>
          </a:xfrm>
        </p:spPr>
        <p:txBody>
          <a:bodyPr/>
          <a:lstStyle>
            <a:lvl1pPr>
              <a:lnSpc>
                <a:spcPct val="105000"/>
              </a:lnSpc>
              <a:spcBef>
                <a:spcPts val="1000"/>
              </a:spcBef>
              <a:defRPr/>
            </a:lvl1pPr>
            <a:lvl2pPr>
              <a:lnSpc>
                <a:spcPct val="105000"/>
              </a:lnSpc>
              <a:spcBef>
                <a:spcPts val="500"/>
              </a:spcBef>
              <a:defRPr/>
            </a:lvl2pPr>
            <a:lvl3pPr>
              <a:lnSpc>
                <a:spcPct val="105000"/>
              </a:lnSpc>
              <a:spcBef>
                <a:spcPts val="500"/>
              </a:spcBef>
              <a:defRPr/>
            </a:lvl3pPr>
            <a:lvl4pPr>
              <a:lnSpc>
                <a:spcPct val="105000"/>
              </a:lnSpc>
              <a:spcBef>
                <a:spcPts val="500"/>
              </a:spcBef>
              <a:defRPr/>
            </a:lvl4pPr>
            <a:lvl5pPr>
              <a:lnSpc>
                <a:spcPct val="105000"/>
              </a:lnSpc>
              <a:spcBef>
                <a:spcPts val="500"/>
              </a:spcBef>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GB" dirty="0" smtClean="0"/>
              <a:t>Section title [enter in Footer field from the Insert ribbon]</a:t>
            </a:r>
            <a:endParaRPr lang="en-GB" dirty="0"/>
          </a:p>
        </p:txBody>
      </p:sp>
      <p:sp>
        <p:nvSpPr>
          <p:cNvPr id="6" name="Slide Number Placeholder 5"/>
          <p:cNvSpPr>
            <a:spLocks noGrp="1"/>
          </p:cNvSpPr>
          <p:nvPr>
            <p:ph type="sldNum" sz="quarter" idx="12"/>
          </p:nvPr>
        </p:nvSpPr>
        <p:spPr/>
        <p:txBody>
          <a:bodyPr/>
          <a:lstStyle/>
          <a:p>
            <a:fld id="{CB2ABBFD-A820-4820-BB68-F332EB00880D}" type="slidenum">
              <a:rPr lang="en-GB" smtClean="0"/>
              <a:t>‹#›</a:t>
            </a:fld>
            <a:endParaRPr lang="en-GB" dirty="0"/>
          </a:p>
        </p:txBody>
      </p:sp>
      <p:sp>
        <p:nvSpPr>
          <p:cNvPr id="7" name="Text Placeholder 6"/>
          <p:cNvSpPr>
            <a:spLocks noGrp="1"/>
          </p:cNvSpPr>
          <p:nvPr>
            <p:ph type="body" sz="quarter" idx="13" hasCustomPrompt="1"/>
          </p:nvPr>
        </p:nvSpPr>
        <p:spPr>
          <a:xfrm>
            <a:off x="356400" y="269507"/>
            <a:ext cx="8402400" cy="904093"/>
          </a:xfrm>
        </p:spPr>
        <p:txBody>
          <a:bodyPr/>
          <a:lstStyle>
            <a:lvl1pPr>
              <a:lnSpc>
                <a:spcPct val="95000"/>
              </a:lnSpc>
              <a:spcBef>
                <a:spcPts val="0"/>
              </a:spcBef>
              <a:defRPr sz="2800" b="1">
                <a:solidFill>
                  <a:schemeClr val="accent1"/>
                </a:solidFill>
              </a:defRPr>
            </a:lvl1pPr>
            <a:lvl2pPr marL="0" indent="0">
              <a:lnSpc>
                <a:spcPct val="95000"/>
              </a:lnSpc>
              <a:spcBef>
                <a:spcPts val="0"/>
              </a:spcBef>
              <a:buFontTx/>
              <a:buNone/>
              <a:defRPr sz="2800">
                <a:solidFill>
                  <a:schemeClr val="accent5"/>
                </a:solidFill>
                <a:latin typeface="+mn-lt"/>
              </a:defRPr>
            </a:lvl2pPr>
          </a:lstStyle>
          <a:p>
            <a:pPr lvl="0"/>
            <a:r>
              <a:rPr lang="en-US" dirty="0" smtClean="0"/>
              <a:t>Click to edit Master title styles</a:t>
            </a:r>
          </a:p>
          <a:p>
            <a:pPr lvl="1"/>
            <a:r>
              <a:rPr lang="en-US" dirty="0" smtClean="0"/>
              <a:t>Second level</a:t>
            </a:r>
          </a:p>
        </p:txBody>
      </p:sp>
      <p:sp>
        <p:nvSpPr>
          <p:cNvPr id="10" name="TextBox 9"/>
          <p:cNvSpPr txBox="1"/>
          <p:nvPr userDrawn="1"/>
        </p:nvSpPr>
        <p:spPr>
          <a:xfrm>
            <a:off x="6843562" y="6444000"/>
            <a:ext cx="1915426" cy="288000"/>
          </a:xfrm>
          <a:prstGeom prst="rect">
            <a:avLst/>
          </a:prstGeom>
          <a:noFill/>
        </p:spPr>
        <p:txBody>
          <a:bodyPr wrap="square" lIns="0" tIns="0" rIns="0" bIns="0" rtlCol="0">
            <a:no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800" dirty="0" smtClean="0">
                <a:solidFill>
                  <a:schemeClr val="tx1"/>
                </a:solidFill>
              </a:rPr>
              <a:t>Plan International </a:t>
            </a:r>
            <a:r>
              <a:rPr lang="en-GB" sz="800" kern="1200" dirty="0" smtClean="0">
                <a:solidFill>
                  <a:schemeClr val="tx1"/>
                </a:solidFill>
                <a:effectLst/>
                <a:latin typeface="+mn-lt"/>
                <a:ea typeface="+mn-ea"/>
                <a:cs typeface="+mn-cs"/>
              </a:rPr>
              <a:t>©</a:t>
            </a:r>
          </a:p>
        </p:txBody>
      </p:sp>
      <p:cxnSp>
        <p:nvCxnSpPr>
          <p:cNvPr id="11" name="Straight Connector 10"/>
          <p:cNvCxnSpPr/>
          <p:nvPr userDrawn="1"/>
        </p:nvCxnSpPr>
        <p:spPr>
          <a:xfrm>
            <a:off x="355600" y="6382800"/>
            <a:ext cx="842327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1622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Subtitle and Full Width">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136" y="1375200"/>
            <a:ext cx="8402664" cy="4525200"/>
          </a:xfrm>
        </p:spPr>
        <p:txBody>
          <a:bodyPr/>
          <a:lstStyle>
            <a:lvl1pPr>
              <a:lnSpc>
                <a:spcPct val="105000"/>
              </a:lnSpc>
              <a:spcBef>
                <a:spcPts val="1000"/>
              </a:spcBef>
              <a:defRPr/>
            </a:lvl1pPr>
            <a:lvl2pPr>
              <a:lnSpc>
                <a:spcPct val="105000"/>
              </a:lnSpc>
              <a:spcBef>
                <a:spcPts val="500"/>
              </a:spcBef>
              <a:defRPr/>
            </a:lvl2pPr>
            <a:lvl3pPr>
              <a:lnSpc>
                <a:spcPct val="105000"/>
              </a:lnSpc>
              <a:spcBef>
                <a:spcPts val="500"/>
              </a:spcBef>
              <a:defRPr/>
            </a:lvl3pPr>
            <a:lvl4pPr>
              <a:lnSpc>
                <a:spcPct val="105000"/>
              </a:lnSpc>
              <a:spcBef>
                <a:spcPts val="500"/>
              </a:spcBef>
              <a:defRPr/>
            </a:lvl4pPr>
            <a:lvl5pPr>
              <a:lnSpc>
                <a:spcPct val="105000"/>
              </a:lnSpc>
              <a:spcBef>
                <a:spcPts val="500"/>
              </a:spcBef>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GB" dirty="0" smtClean="0"/>
              <a:t>Section title [enter in Footer field from the Insert ribbon]</a:t>
            </a:r>
            <a:endParaRPr lang="en-GB" dirty="0"/>
          </a:p>
        </p:txBody>
      </p:sp>
      <p:sp>
        <p:nvSpPr>
          <p:cNvPr id="6" name="Slide Number Placeholder 5"/>
          <p:cNvSpPr>
            <a:spLocks noGrp="1"/>
          </p:cNvSpPr>
          <p:nvPr>
            <p:ph type="sldNum" sz="quarter" idx="12"/>
          </p:nvPr>
        </p:nvSpPr>
        <p:spPr/>
        <p:txBody>
          <a:bodyPr/>
          <a:lstStyle/>
          <a:p>
            <a:fld id="{CB2ABBFD-A820-4820-BB68-F332EB00880D}" type="slidenum">
              <a:rPr lang="en-GB" smtClean="0"/>
              <a:t>‹#›</a:t>
            </a:fld>
            <a:endParaRPr lang="en-GB" dirty="0"/>
          </a:p>
        </p:txBody>
      </p:sp>
      <p:sp>
        <p:nvSpPr>
          <p:cNvPr id="7" name="Text Placeholder 6"/>
          <p:cNvSpPr>
            <a:spLocks noGrp="1"/>
          </p:cNvSpPr>
          <p:nvPr>
            <p:ph type="body" sz="quarter" idx="13" hasCustomPrompt="1"/>
          </p:nvPr>
        </p:nvSpPr>
        <p:spPr>
          <a:xfrm>
            <a:off x="356400" y="269507"/>
            <a:ext cx="8402400" cy="904093"/>
          </a:xfrm>
        </p:spPr>
        <p:txBody>
          <a:bodyPr/>
          <a:lstStyle>
            <a:lvl1pPr>
              <a:lnSpc>
                <a:spcPct val="95000"/>
              </a:lnSpc>
              <a:spcBef>
                <a:spcPts val="0"/>
              </a:spcBef>
              <a:defRPr sz="2800" b="1">
                <a:solidFill>
                  <a:schemeClr val="accent1"/>
                </a:solidFill>
              </a:defRPr>
            </a:lvl1pPr>
            <a:lvl2pPr marL="0" indent="0">
              <a:lnSpc>
                <a:spcPct val="95000"/>
              </a:lnSpc>
              <a:spcBef>
                <a:spcPts val="0"/>
              </a:spcBef>
              <a:buFontTx/>
              <a:buNone/>
              <a:defRPr sz="2800">
                <a:solidFill>
                  <a:schemeClr val="accent5"/>
                </a:solidFill>
                <a:latin typeface="+mn-lt"/>
              </a:defRPr>
            </a:lvl2pPr>
          </a:lstStyle>
          <a:p>
            <a:pPr lvl="0"/>
            <a:r>
              <a:rPr lang="en-US" dirty="0" smtClean="0"/>
              <a:t>Click to edit Master title styles</a:t>
            </a:r>
          </a:p>
          <a:p>
            <a:pPr lvl="1"/>
            <a:r>
              <a:rPr lang="en-US" dirty="0" smtClean="0"/>
              <a:t>Second level</a:t>
            </a:r>
          </a:p>
        </p:txBody>
      </p:sp>
      <p:sp>
        <p:nvSpPr>
          <p:cNvPr id="10" name="TextBox 9"/>
          <p:cNvSpPr txBox="1"/>
          <p:nvPr userDrawn="1"/>
        </p:nvSpPr>
        <p:spPr>
          <a:xfrm>
            <a:off x="6843562" y="6444000"/>
            <a:ext cx="1915426" cy="288000"/>
          </a:xfrm>
          <a:prstGeom prst="rect">
            <a:avLst/>
          </a:prstGeom>
          <a:noFill/>
        </p:spPr>
        <p:txBody>
          <a:bodyPr wrap="square" lIns="0" tIns="0" rIns="0" bIns="0" rtlCol="0">
            <a:no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800" dirty="0" smtClean="0">
                <a:solidFill>
                  <a:schemeClr val="tx1"/>
                </a:solidFill>
              </a:rPr>
              <a:t>Plan International </a:t>
            </a:r>
            <a:r>
              <a:rPr lang="en-GB" sz="800" kern="1200" dirty="0" smtClean="0">
                <a:solidFill>
                  <a:schemeClr val="tx1"/>
                </a:solidFill>
                <a:effectLst/>
                <a:latin typeface="+mn-lt"/>
                <a:ea typeface="+mn-ea"/>
                <a:cs typeface="+mn-cs"/>
              </a:rPr>
              <a:t>©</a:t>
            </a:r>
          </a:p>
        </p:txBody>
      </p:sp>
      <p:cxnSp>
        <p:nvCxnSpPr>
          <p:cNvPr id="11" name="Straight Connector 10"/>
          <p:cNvCxnSpPr/>
          <p:nvPr userDrawn="1"/>
        </p:nvCxnSpPr>
        <p:spPr>
          <a:xfrm>
            <a:off x="355600" y="6382800"/>
            <a:ext cx="842327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5447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Subtitle and Two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136" y="1375200"/>
            <a:ext cx="3599847" cy="4525538"/>
          </a:xfrm>
        </p:spPr>
        <p:txBody>
          <a:bodyPr/>
          <a:lstStyle>
            <a:lvl1pPr>
              <a:lnSpc>
                <a:spcPct val="105000"/>
              </a:lnSpc>
              <a:spcBef>
                <a:spcPts val="1000"/>
              </a:spcBef>
              <a:defRPr/>
            </a:lvl1pPr>
            <a:lvl2pPr>
              <a:lnSpc>
                <a:spcPct val="105000"/>
              </a:lnSpc>
              <a:spcBef>
                <a:spcPts val="500"/>
              </a:spcBef>
              <a:defRPr/>
            </a:lvl2pPr>
            <a:lvl3pPr>
              <a:lnSpc>
                <a:spcPct val="105000"/>
              </a:lnSpc>
              <a:spcBef>
                <a:spcPts val="500"/>
              </a:spcBef>
              <a:defRPr/>
            </a:lvl3pPr>
            <a:lvl4pPr>
              <a:lnSpc>
                <a:spcPct val="105000"/>
              </a:lnSpc>
              <a:spcBef>
                <a:spcPts val="500"/>
              </a:spcBef>
              <a:defRPr/>
            </a:lvl4pPr>
            <a:lvl5pPr>
              <a:lnSpc>
                <a:spcPct val="105000"/>
              </a:lnSpc>
              <a:spcBef>
                <a:spcPts val="500"/>
              </a:spcBef>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r>
              <a:rPr lang="en-GB" dirty="0" smtClean="0"/>
              <a:t>Section title [enter in Footer field from the Insert ribbon]</a:t>
            </a:r>
            <a:endParaRPr lang="en-GB" dirty="0"/>
          </a:p>
        </p:txBody>
      </p:sp>
      <p:sp>
        <p:nvSpPr>
          <p:cNvPr id="6" name="Slide Number Placeholder 5"/>
          <p:cNvSpPr>
            <a:spLocks noGrp="1"/>
          </p:cNvSpPr>
          <p:nvPr>
            <p:ph type="sldNum" sz="quarter" idx="12"/>
          </p:nvPr>
        </p:nvSpPr>
        <p:spPr/>
        <p:txBody>
          <a:bodyPr/>
          <a:lstStyle/>
          <a:p>
            <a:fld id="{CB2ABBFD-A820-4820-BB68-F332EB00880D}" type="slidenum">
              <a:rPr lang="en-GB" smtClean="0"/>
              <a:t>‹#›</a:t>
            </a:fld>
            <a:endParaRPr lang="en-GB" dirty="0"/>
          </a:p>
        </p:txBody>
      </p:sp>
      <p:sp>
        <p:nvSpPr>
          <p:cNvPr id="7" name="Text Placeholder 6"/>
          <p:cNvSpPr>
            <a:spLocks noGrp="1"/>
          </p:cNvSpPr>
          <p:nvPr>
            <p:ph type="body" sz="quarter" idx="13" hasCustomPrompt="1"/>
          </p:nvPr>
        </p:nvSpPr>
        <p:spPr>
          <a:xfrm>
            <a:off x="356400" y="269507"/>
            <a:ext cx="8402400" cy="904093"/>
          </a:xfrm>
        </p:spPr>
        <p:txBody>
          <a:bodyPr/>
          <a:lstStyle>
            <a:lvl1pPr>
              <a:lnSpc>
                <a:spcPct val="95000"/>
              </a:lnSpc>
              <a:spcBef>
                <a:spcPts val="0"/>
              </a:spcBef>
              <a:defRPr sz="2800" b="1">
                <a:solidFill>
                  <a:schemeClr val="accent1"/>
                </a:solidFill>
              </a:defRPr>
            </a:lvl1pPr>
            <a:lvl2pPr marL="0" indent="0">
              <a:lnSpc>
                <a:spcPct val="95000"/>
              </a:lnSpc>
              <a:spcBef>
                <a:spcPts val="0"/>
              </a:spcBef>
              <a:buFontTx/>
              <a:buNone/>
              <a:defRPr sz="2800">
                <a:solidFill>
                  <a:schemeClr val="accent5"/>
                </a:solidFill>
                <a:latin typeface="+mn-lt"/>
              </a:defRPr>
            </a:lvl2pPr>
          </a:lstStyle>
          <a:p>
            <a:pPr lvl="0"/>
            <a:r>
              <a:rPr lang="en-US" dirty="0" smtClean="0"/>
              <a:t>Click to edit Master title styles</a:t>
            </a:r>
          </a:p>
          <a:p>
            <a:pPr lvl="1"/>
            <a:r>
              <a:rPr lang="en-US" dirty="0" smtClean="0"/>
              <a:t>Second level</a:t>
            </a:r>
          </a:p>
        </p:txBody>
      </p:sp>
      <p:sp>
        <p:nvSpPr>
          <p:cNvPr id="10" name="TextBox 9"/>
          <p:cNvSpPr txBox="1"/>
          <p:nvPr userDrawn="1"/>
        </p:nvSpPr>
        <p:spPr>
          <a:xfrm>
            <a:off x="6843562" y="6444000"/>
            <a:ext cx="1915426" cy="288000"/>
          </a:xfrm>
          <a:prstGeom prst="rect">
            <a:avLst/>
          </a:prstGeom>
          <a:noFill/>
        </p:spPr>
        <p:txBody>
          <a:bodyPr wrap="square" lIns="0" tIns="0" rIns="0" bIns="0" rtlCol="0">
            <a:no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800" dirty="0" smtClean="0">
                <a:solidFill>
                  <a:schemeClr val="tx1"/>
                </a:solidFill>
              </a:rPr>
              <a:t>Plan International </a:t>
            </a:r>
            <a:r>
              <a:rPr lang="en-GB" sz="800" kern="1200" dirty="0" smtClean="0">
                <a:solidFill>
                  <a:schemeClr val="tx1"/>
                </a:solidFill>
                <a:effectLst/>
                <a:latin typeface="+mn-lt"/>
                <a:ea typeface="+mn-ea"/>
                <a:cs typeface="+mn-cs"/>
              </a:rPr>
              <a:t>©</a:t>
            </a:r>
          </a:p>
        </p:txBody>
      </p:sp>
      <p:cxnSp>
        <p:nvCxnSpPr>
          <p:cNvPr id="11" name="Straight Connector 10"/>
          <p:cNvCxnSpPr/>
          <p:nvPr userDrawn="1"/>
        </p:nvCxnSpPr>
        <p:spPr>
          <a:xfrm>
            <a:off x="355600" y="6382800"/>
            <a:ext cx="842327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Content Placeholder 7"/>
          <p:cNvSpPr>
            <a:spLocks noGrp="1"/>
          </p:cNvSpPr>
          <p:nvPr>
            <p:ph sz="quarter" idx="14"/>
          </p:nvPr>
        </p:nvSpPr>
        <p:spPr>
          <a:xfrm>
            <a:off x="4369869" y="1385888"/>
            <a:ext cx="4409006" cy="45148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780776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6135" y="317501"/>
            <a:ext cx="8402854" cy="856800"/>
          </a:xfrm>
          <a:prstGeom prst="rect">
            <a:avLst/>
          </a:prstGeom>
        </p:spPr>
        <p:txBody>
          <a:bodyPr vert="horz" lIns="0" tIns="0" rIns="0" bIns="0" rtlCol="0" anchor="t"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6135" y="1375200"/>
            <a:ext cx="8402854" cy="4694902"/>
          </a:xfrm>
          <a:prstGeom prst="rect">
            <a:avLst/>
          </a:prstGeom>
        </p:spPr>
        <p:txBody>
          <a:bodyPr vert="horz" lIns="0" tIns="0" rIns="0" bIns="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098550" y="6444000"/>
            <a:ext cx="5400000" cy="288000"/>
          </a:xfrm>
          <a:prstGeom prst="rect">
            <a:avLst/>
          </a:prstGeom>
        </p:spPr>
        <p:txBody>
          <a:bodyPr vert="horz" lIns="0" tIns="0" rIns="0" bIns="0" rtlCol="0" anchor="t" anchorCtr="0"/>
          <a:lstStyle>
            <a:lvl1pPr algn="l">
              <a:defRPr sz="800">
                <a:solidFill>
                  <a:schemeClr val="tx1"/>
                </a:solidFill>
              </a:defRPr>
            </a:lvl1pPr>
          </a:lstStyle>
          <a:p>
            <a:r>
              <a:rPr lang="en-GB" smtClean="0"/>
              <a:t>Section title [enter in Footer field from the Insert ribbon]</a:t>
            </a:r>
            <a:endParaRPr lang="en-GB" dirty="0"/>
          </a:p>
        </p:txBody>
      </p:sp>
      <p:sp>
        <p:nvSpPr>
          <p:cNvPr id="6" name="Slide Number Placeholder 5"/>
          <p:cNvSpPr>
            <a:spLocks noGrp="1"/>
          </p:cNvSpPr>
          <p:nvPr>
            <p:ph type="sldNum" sz="quarter" idx="4"/>
          </p:nvPr>
        </p:nvSpPr>
        <p:spPr>
          <a:xfrm>
            <a:off x="352425" y="6444000"/>
            <a:ext cx="630000" cy="288000"/>
          </a:xfrm>
          <a:prstGeom prst="rect">
            <a:avLst/>
          </a:prstGeom>
        </p:spPr>
        <p:txBody>
          <a:bodyPr vert="horz" lIns="0" tIns="0" rIns="0" bIns="0" rtlCol="0" anchor="t" anchorCtr="0"/>
          <a:lstStyle>
            <a:lvl1pPr algn="l">
              <a:defRPr sz="800">
                <a:solidFill>
                  <a:schemeClr val="tx1"/>
                </a:solidFill>
              </a:defRPr>
            </a:lvl1pPr>
          </a:lstStyle>
          <a:p>
            <a:fld id="{CB2ABBFD-A820-4820-BB68-F332EB00880D}" type="slidenum">
              <a:rPr lang="en-GB" smtClean="0"/>
              <a:pPr/>
              <a:t>‹#›</a:t>
            </a:fld>
            <a:endParaRPr lang="en-GB" dirty="0"/>
          </a:p>
        </p:txBody>
      </p:sp>
    </p:spTree>
    <p:extLst>
      <p:ext uri="{BB962C8B-B14F-4D97-AF65-F5344CB8AC3E}">
        <p14:creationId xmlns:p14="http://schemas.microsoft.com/office/powerpoint/2010/main" val="746802219"/>
      </p:ext>
    </p:extLst>
  </p:cSld>
  <p:clrMap bg1="lt1" tx1="dk1" bg2="lt2" tx2="dk2" accent1="accent1" accent2="accent2" accent3="accent3" accent4="accent4" accent5="accent5" accent6="accent6" hlink="hlink" folHlink="folHlink"/>
  <p:sldLayoutIdLst>
    <p:sldLayoutId id="2147483661" r:id="rId1"/>
    <p:sldLayoutId id="2147483673" r:id="rId2"/>
    <p:sldLayoutId id="2147483674" r:id="rId3"/>
    <p:sldLayoutId id="2147483685" r:id="rId4"/>
    <p:sldLayoutId id="2147483686" r:id="rId5"/>
    <p:sldLayoutId id="2147483687" r:id="rId6"/>
    <p:sldLayoutId id="2147483672" r:id="rId7"/>
    <p:sldLayoutId id="2147483684" r:id="rId8"/>
    <p:sldLayoutId id="2147483678" r:id="rId9"/>
    <p:sldLayoutId id="2147483675" r:id="rId10"/>
    <p:sldLayoutId id="2147483676" r:id="rId11"/>
    <p:sldLayoutId id="2147483677" r:id="rId12"/>
    <p:sldLayoutId id="2147483683" r:id="rId13"/>
    <p:sldLayoutId id="2147483667" r:id="rId14"/>
    <p:sldLayoutId id="2147483679" r:id="rId15"/>
    <p:sldLayoutId id="2147483688" r:id="rId16"/>
    <p:sldLayoutId id="2147483689" r:id="rId17"/>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0" indent="0" algn="l" defTabSz="914400" rtl="0" eaLnBrk="1" latinLnBrk="0" hangingPunct="1">
        <a:lnSpc>
          <a:spcPct val="105000"/>
        </a:lnSpc>
        <a:spcBef>
          <a:spcPts val="1000"/>
        </a:spcBef>
        <a:buFontTx/>
        <a:buNone/>
        <a:defRPr sz="1500" kern="1200">
          <a:solidFill>
            <a:schemeClr val="tx1"/>
          </a:solidFill>
          <a:latin typeface="+mn-lt"/>
          <a:ea typeface="+mn-ea"/>
          <a:cs typeface="+mn-cs"/>
        </a:defRPr>
      </a:lvl1pPr>
      <a:lvl2pPr marL="250825" indent="-250825" algn="l" defTabSz="914400" rtl="0" eaLnBrk="1" latinLnBrk="0" hangingPunct="1">
        <a:lnSpc>
          <a:spcPct val="105000"/>
        </a:lnSpc>
        <a:spcBef>
          <a:spcPts val="500"/>
        </a:spcBef>
        <a:buClr>
          <a:schemeClr val="tx1"/>
        </a:buClr>
        <a:buFont typeface="Arial" panose="020B0604020202020204" pitchFamily="34" charset="0"/>
        <a:buChar char="―"/>
        <a:defRPr sz="1500" kern="1200">
          <a:solidFill>
            <a:schemeClr val="tx1"/>
          </a:solidFill>
          <a:latin typeface="+mn-lt"/>
          <a:ea typeface="+mn-ea"/>
          <a:cs typeface="+mn-cs"/>
        </a:defRPr>
      </a:lvl2pPr>
      <a:lvl3pPr marL="423863" indent="-163513" algn="l" defTabSz="914400" rtl="0" eaLnBrk="1" latinLnBrk="0" hangingPunct="1">
        <a:lnSpc>
          <a:spcPct val="105000"/>
        </a:lnSpc>
        <a:spcBef>
          <a:spcPts val="500"/>
        </a:spcBef>
        <a:buClr>
          <a:schemeClr val="tx1"/>
        </a:buClr>
        <a:buFont typeface="Arial" panose="020B0604020202020204" pitchFamily="34" charset="0"/>
        <a:buChar char="–"/>
        <a:defRPr sz="1500" kern="1200">
          <a:solidFill>
            <a:schemeClr val="tx1"/>
          </a:solidFill>
          <a:latin typeface="+mn-lt"/>
          <a:ea typeface="+mn-ea"/>
          <a:cs typeface="+mn-cs"/>
        </a:defRPr>
      </a:lvl3pPr>
      <a:lvl4pPr marL="568325" indent="-153988" algn="l" defTabSz="914400" rtl="0" eaLnBrk="1" latinLnBrk="0" hangingPunct="1">
        <a:lnSpc>
          <a:spcPct val="105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4pPr>
      <a:lvl5pPr marL="722313" indent="-153988" algn="l" defTabSz="914400" rtl="0" eaLnBrk="1" latinLnBrk="0" hangingPunct="1">
        <a:lnSpc>
          <a:spcPct val="105000"/>
        </a:lnSpc>
        <a:spcBef>
          <a:spcPts val="5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161631" y="3852245"/>
            <a:ext cx="2819581" cy="1417464"/>
          </a:xfrm>
          <a:custGeom>
            <a:avLst/>
            <a:gdLst>
              <a:gd name="T0" fmla="*/ 8 w 1816"/>
              <a:gd name="T1" fmla="*/ 858 h 909"/>
              <a:gd name="T2" fmla="*/ 16 w 1816"/>
              <a:gd name="T3" fmla="*/ 822 h 909"/>
              <a:gd name="T4" fmla="*/ 11 w 1816"/>
              <a:gd name="T5" fmla="*/ 751 h 909"/>
              <a:gd name="T6" fmla="*/ 20 w 1816"/>
              <a:gd name="T7" fmla="*/ 697 h 909"/>
              <a:gd name="T8" fmla="*/ 13 w 1816"/>
              <a:gd name="T9" fmla="*/ 606 h 909"/>
              <a:gd name="T10" fmla="*/ 15 w 1816"/>
              <a:gd name="T11" fmla="*/ 515 h 909"/>
              <a:gd name="T12" fmla="*/ 18 w 1816"/>
              <a:gd name="T13" fmla="*/ 462 h 909"/>
              <a:gd name="T14" fmla="*/ 13 w 1816"/>
              <a:gd name="T15" fmla="*/ 332 h 909"/>
              <a:gd name="T16" fmla="*/ 19 w 1816"/>
              <a:gd name="T17" fmla="*/ 287 h 909"/>
              <a:gd name="T18" fmla="*/ 21 w 1816"/>
              <a:gd name="T19" fmla="*/ 215 h 909"/>
              <a:gd name="T20" fmla="*/ 22 w 1816"/>
              <a:gd name="T21" fmla="*/ 138 h 909"/>
              <a:gd name="T22" fmla="*/ 24 w 1816"/>
              <a:gd name="T23" fmla="*/ 102 h 909"/>
              <a:gd name="T24" fmla="*/ 169 w 1816"/>
              <a:gd name="T25" fmla="*/ 77 h 909"/>
              <a:gd name="T26" fmla="*/ 250 w 1816"/>
              <a:gd name="T27" fmla="*/ 76 h 909"/>
              <a:gd name="T28" fmla="*/ 313 w 1816"/>
              <a:gd name="T29" fmla="*/ 71 h 909"/>
              <a:gd name="T30" fmla="*/ 399 w 1816"/>
              <a:gd name="T31" fmla="*/ 66 h 909"/>
              <a:gd name="T32" fmla="*/ 436 w 1816"/>
              <a:gd name="T33" fmla="*/ 67 h 909"/>
              <a:gd name="T34" fmla="*/ 518 w 1816"/>
              <a:gd name="T35" fmla="*/ 61 h 909"/>
              <a:gd name="T36" fmla="*/ 613 w 1816"/>
              <a:gd name="T37" fmla="*/ 59 h 909"/>
              <a:gd name="T38" fmla="*/ 699 w 1816"/>
              <a:gd name="T39" fmla="*/ 59 h 909"/>
              <a:gd name="T40" fmla="*/ 774 w 1816"/>
              <a:gd name="T41" fmla="*/ 52 h 909"/>
              <a:gd name="T42" fmla="*/ 890 w 1816"/>
              <a:gd name="T43" fmla="*/ 51 h 909"/>
              <a:gd name="T44" fmla="*/ 937 w 1816"/>
              <a:gd name="T45" fmla="*/ 60 h 909"/>
              <a:gd name="T46" fmla="*/ 1021 w 1816"/>
              <a:gd name="T47" fmla="*/ 55 h 909"/>
              <a:gd name="T48" fmla="*/ 1155 w 1816"/>
              <a:gd name="T49" fmla="*/ 55 h 909"/>
              <a:gd name="T50" fmla="*/ 1220 w 1816"/>
              <a:gd name="T51" fmla="*/ 55 h 909"/>
              <a:gd name="T52" fmla="*/ 1286 w 1816"/>
              <a:gd name="T53" fmla="*/ 60 h 909"/>
              <a:gd name="T54" fmla="*/ 1349 w 1816"/>
              <a:gd name="T55" fmla="*/ 63 h 909"/>
              <a:gd name="T56" fmla="*/ 1455 w 1816"/>
              <a:gd name="T57" fmla="*/ 64 h 909"/>
              <a:gd name="T58" fmla="*/ 1500 w 1816"/>
              <a:gd name="T59" fmla="*/ 54 h 909"/>
              <a:gd name="T60" fmla="*/ 1541 w 1816"/>
              <a:gd name="T61" fmla="*/ 51 h 909"/>
              <a:gd name="T62" fmla="*/ 1720 w 1816"/>
              <a:gd name="T63" fmla="*/ 25 h 909"/>
              <a:gd name="T64" fmla="*/ 1807 w 1816"/>
              <a:gd name="T65" fmla="*/ 2 h 909"/>
              <a:gd name="T66" fmla="*/ 1797 w 1816"/>
              <a:gd name="T67" fmla="*/ 41 h 909"/>
              <a:gd name="T68" fmla="*/ 1800 w 1816"/>
              <a:gd name="T69" fmla="*/ 143 h 909"/>
              <a:gd name="T70" fmla="*/ 1806 w 1816"/>
              <a:gd name="T71" fmla="*/ 223 h 909"/>
              <a:gd name="T72" fmla="*/ 1802 w 1816"/>
              <a:gd name="T73" fmla="*/ 271 h 909"/>
              <a:gd name="T74" fmla="*/ 1798 w 1816"/>
              <a:gd name="T75" fmla="*/ 319 h 909"/>
              <a:gd name="T76" fmla="*/ 1802 w 1816"/>
              <a:gd name="T77" fmla="*/ 394 h 909"/>
              <a:gd name="T78" fmla="*/ 1803 w 1816"/>
              <a:gd name="T79" fmla="*/ 504 h 909"/>
              <a:gd name="T80" fmla="*/ 1804 w 1816"/>
              <a:gd name="T81" fmla="*/ 633 h 909"/>
              <a:gd name="T82" fmla="*/ 1807 w 1816"/>
              <a:gd name="T83" fmla="*/ 673 h 909"/>
              <a:gd name="T84" fmla="*/ 1797 w 1816"/>
              <a:gd name="T85" fmla="*/ 735 h 909"/>
              <a:gd name="T86" fmla="*/ 1799 w 1816"/>
              <a:gd name="T87" fmla="*/ 836 h 909"/>
              <a:gd name="T88" fmla="*/ 1724 w 1816"/>
              <a:gd name="T89" fmla="*/ 856 h 909"/>
              <a:gd name="T90" fmla="*/ 1631 w 1816"/>
              <a:gd name="T91" fmla="*/ 860 h 909"/>
              <a:gd name="T92" fmla="*/ 1566 w 1816"/>
              <a:gd name="T93" fmla="*/ 877 h 909"/>
              <a:gd name="T94" fmla="*/ 1514 w 1816"/>
              <a:gd name="T95" fmla="*/ 859 h 909"/>
              <a:gd name="T96" fmla="*/ 1230 w 1816"/>
              <a:gd name="T97" fmla="*/ 864 h 909"/>
              <a:gd name="T98" fmla="*/ 1178 w 1816"/>
              <a:gd name="T99" fmla="*/ 868 h 909"/>
              <a:gd name="T100" fmla="*/ 1097 w 1816"/>
              <a:gd name="T101" fmla="*/ 867 h 909"/>
              <a:gd name="T102" fmla="*/ 1002 w 1816"/>
              <a:gd name="T103" fmla="*/ 857 h 909"/>
              <a:gd name="T104" fmla="*/ 881 w 1816"/>
              <a:gd name="T105" fmla="*/ 864 h 909"/>
              <a:gd name="T106" fmla="*/ 816 w 1816"/>
              <a:gd name="T107" fmla="*/ 861 h 909"/>
              <a:gd name="T108" fmla="*/ 760 w 1816"/>
              <a:gd name="T109" fmla="*/ 866 h 909"/>
              <a:gd name="T110" fmla="*/ 707 w 1816"/>
              <a:gd name="T111" fmla="*/ 869 h 909"/>
              <a:gd name="T112" fmla="*/ 648 w 1816"/>
              <a:gd name="T113" fmla="*/ 874 h 909"/>
              <a:gd name="T114" fmla="*/ 534 w 1816"/>
              <a:gd name="T115" fmla="*/ 879 h 909"/>
              <a:gd name="T116" fmla="*/ 421 w 1816"/>
              <a:gd name="T117" fmla="*/ 881 h 909"/>
              <a:gd name="T118" fmla="*/ 358 w 1816"/>
              <a:gd name="T119" fmla="*/ 889 h 909"/>
              <a:gd name="T120" fmla="*/ 200 w 1816"/>
              <a:gd name="T121" fmla="*/ 893 h 909"/>
              <a:gd name="T122" fmla="*/ 51 w 1816"/>
              <a:gd name="T123" fmla="*/ 886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16" h="909">
                <a:moveTo>
                  <a:pt x="42" y="876"/>
                </a:moveTo>
                <a:cubicBezTo>
                  <a:pt x="42" y="884"/>
                  <a:pt x="34" y="884"/>
                  <a:pt x="34" y="890"/>
                </a:cubicBezTo>
                <a:cubicBezTo>
                  <a:pt x="34" y="891"/>
                  <a:pt x="32" y="892"/>
                  <a:pt x="31" y="891"/>
                </a:cubicBezTo>
                <a:cubicBezTo>
                  <a:pt x="16" y="887"/>
                  <a:pt x="10" y="878"/>
                  <a:pt x="8" y="858"/>
                </a:cubicBezTo>
                <a:cubicBezTo>
                  <a:pt x="8" y="855"/>
                  <a:pt x="10" y="850"/>
                  <a:pt x="4" y="852"/>
                </a:cubicBezTo>
                <a:cubicBezTo>
                  <a:pt x="0" y="852"/>
                  <a:pt x="1" y="845"/>
                  <a:pt x="3" y="844"/>
                </a:cubicBezTo>
                <a:cubicBezTo>
                  <a:pt x="10" y="841"/>
                  <a:pt x="11" y="831"/>
                  <a:pt x="18" y="827"/>
                </a:cubicBezTo>
                <a:cubicBezTo>
                  <a:pt x="22" y="824"/>
                  <a:pt x="19" y="824"/>
                  <a:pt x="16" y="822"/>
                </a:cubicBezTo>
                <a:cubicBezTo>
                  <a:pt x="3" y="812"/>
                  <a:pt x="2" y="801"/>
                  <a:pt x="14" y="789"/>
                </a:cubicBezTo>
                <a:cubicBezTo>
                  <a:pt x="19" y="784"/>
                  <a:pt x="20" y="778"/>
                  <a:pt x="15" y="776"/>
                </a:cubicBezTo>
                <a:cubicBezTo>
                  <a:pt x="8" y="772"/>
                  <a:pt x="10" y="766"/>
                  <a:pt x="11" y="763"/>
                </a:cubicBezTo>
                <a:cubicBezTo>
                  <a:pt x="13" y="758"/>
                  <a:pt x="16" y="756"/>
                  <a:pt x="11" y="751"/>
                </a:cubicBezTo>
                <a:cubicBezTo>
                  <a:pt x="10" y="750"/>
                  <a:pt x="11" y="747"/>
                  <a:pt x="14" y="746"/>
                </a:cubicBezTo>
                <a:cubicBezTo>
                  <a:pt x="24" y="743"/>
                  <a:pt x="24" y="735"/>
                  <a:pt x="17" y="725"/>
                </a:cubicBezTo>
                <a:cubicBezTo>
                  <a:pt x="14" y="720"/>
                  <a:pt x="9" y="712"/>
                  <a:pt x="17" y="705"/>
                </a:cubicBezTo>
                <a:cubicBezTo>
                  <a:pt x="20" y="703"/>
                  <a:pt x="20" y="700"/>
                  <a:pt x="20" y="697"/>
                </a:cubicBezTo>
                <a:cubicBezTo>
                  <a:pt x="20" y="685"/>
                  <a:pt x="16" y="674"/>
                  <a:pt x="17" y="662"/>
                </a:cubicBezTo>
                <a:cubicBezTo>
                  <a:pt x="17" y="660"/>
                  <a:pt x="17" y="659"/>
                  <a:pt x="16" y="658"/>
                </a:cubicBezTo>
                <a:cubicBezTo>
                  <a:pt x="6" y="650"/>
                  <a:pt x="11" y="644"/>
                  <a:pt x="17" y="638"/>
                </a:cubicBezTo>
                <a:cubicBezTo>
                  <a:pt x="8" y="629"/>
                  <a:pt x="7" y="616"/>
                  <a:pt x="13" y="606"/>
                </a:cubicBezTo>
                <a:cubicBezTo>
                  <a:pt x="14" y="605"/>
                  <a:pt x="14" y="605"/>
                  <a:pt x="14" y="605"/>
                </a:cubicBezTo>
                <a:cubicBezTo>
                  <a:pt x="10" y="590"/>
                  <a:pt x="20" y="578"/>
                  <a:pt x="19" y="564"/>
                </a:cubicBezTo>
                <a:cubicBezTo>
                  <a:pt x="19" y="550"/>
                  <a:pt x="8" y="540"/>
                  <a:pt x="11" y="526"/>
                </a:cubicBezTo>
                <a:cubicBezTo>
                  <a:pt x="11" y="522"/>
                  <a:pt x="10" y="517"/>
                  <a:pt x="15" y="515"/>
                </a:cubicBezTo>
                <a:cubicBezTo>
                  <a:pt x="17" y="514"/>
                  <a:pt x="18" y="511"/>
                  <a:pt x="16" y="508"/>
                </a:cubicBezTo>
                <a:cubicBezTo>
                  <a:pt x="13" y="501"/>
                  <a:pt x="15" y="496"/>
                  <a:pt x="22" y="494"/>
                </a:cubicBezTo>
                <a:cubicBezTo>
                  <a:pt x="14" y="488"/>
                  <a:pt x="13" y="481"/>
                  <a:pt x="18" y="473"/>
                </a:cubicBezTo>
                <a:cubicBezTo>
                  <a:pt x="21" y="470"/>
                  <a:pt x="21" y="465"/>
                  <a:pt x="18" y="462"/>
                </a:cubicBezTo>
                <a:cubicBezTo>
                  <a:pt x="11" y="453"/>
                  <a:pt x="11" y="446"/>
                  <a:pt x="17" y="438"/>
                </a:cubicBezTo>
                <a:cubicBezTo>
                  <a:pt x="17" y="437"/>
                  <a:pt x="19" y="437"/>
                  <a:pt x="18" y="435"/>
                </a:cubicBezTo>
                <a:cubicBezTo>
                  <a:pt x="13" y="416"/>
                  <a:pt x="20" y="396"/>
                  <a:pt x="21" y="377"/>
                </a:cubicBezTo>
                <a:cubicBezTo>
                  <a:pt x="21" y="360"/>
                  <a:pt x="9" y="348"/>
                  <a:pt x="13" y="332"/>
                </a:cubicBezTo>
                <a:cubicBezTo>
                  <a:pt x="13" y="330"/>
                  <a:pt x="12" y="328"/>
                  <a:pt x="9" y="328"/>
                </a:cubicBezTo>
                <a:cubicBezTo>
                  <a:pt x="7" y="328"/>
                  <a:pt x="5" y="325"/>
                  <a:pt x="6" y="324"/>
                </a:cubicBezTo>
                <a:cubicBezTo>
                  <a:pt x="13" y="321"/>
                  <a:pt x="11" y="311"/>
                  <a:pt x="16" y="308"/>
                </a:cubicBezTo>
                <a:cubicBezTo>
                  <a:pt x="26" y="301"/>
                  <a:pt x="27" y="296"/>
                  <a:pt x="19" y="287"/>
                </a:cubicBezTo>
                <a:cubicBezTo>
                  <a:pt x="16" y="283"/>
                  <a:pt x="12" y="282"/>
                  <a:pt x="20" y="278"/>
                </a:cubicBezTo>
                <a:cubicBezTo>
                  <a:pt x="29" y="273"/>
                  <a:pt x="29" y="254"/>
                  <a:pt x="22" y="245"/>
                </a:cubicBezTo>
                <a:cubicBezTo>
                  <a:pt x="18" y="240"/>
                  <a:pt x="19" y="234"/>
                  <a:pt x="21" y="230"/>
                </a:cubicBezTo>
                <a:cubicBezTo>
                  <a:pt x="25" y="224"/>
                  <a:pt x="26" y="220"/>
                  <a:pt x="21" y="215"/>
                </a:cubicBezTo>
                <a:cubicBezTo>
                  <a:pt x="20" y="215"/>
                  <a:pt x="19" y="214"/>
                  <a:pt x="18" y="213"/>
                </a:cubicBezTo>
                <a:cubicBezTo>
                  <a:pt x="27" y="203"/>
                  <a:pt x="11" y="192"/>
                  <a:pt x="20" y="181"/>
                </a:cubicBezTo>
                <a:cubicBezTo>
                  <a:pt x="27" y="172"/>
                  <a:pt x="17" y="156"/>
                  <a:pt x="25" y="145"/>
                </a:cubicBezTo>
                <a:cubicBezTo>
                  <a:pt x="28" y="140"/>
                  <a:pt x="23" y="141"/>
                  <a:pt x="22" y="138"/>
                </a:cubicBezTo>
                <a:cubicBezTo>
                  <a:pt x="20" y="132"/>
                  <a:pt x="17" y="126"/>
                  <a:pt x="26" y="124"/>
                </a:cubicBezTo>
                <a:cubicBezTo>
                  <a:pt x="28" y="124"/>
                  <a:pt x="32" y="127"/>
                  <a:pt x="32" y="121"/>
                </a:cubicBezTo>
                <a:cubicBezTo>
                  <a:pt x="32" y="117"/>
                  <a:pt x="32" y="112"/>
                  <a:pt x="29" y="112"/>
                </a:cubicBezTo>
                <a:cubicBezTo>
                  <a:pt x="23" y="111"/>
                  <a:pt x="24" y="106"/>
                  <a:pt x="24" y="102"/>
                </a:cubicBezTo>
                <a:cubicBezTo>
                  <a:pt x="25" y="96"/>
                  <a:pt x="30" y="98"/>
                  <a:pt x="32" y="98"/>
                </a:cubicBezTo>
                <a:cubicBezTo>
                  <a:pt x="43" y="99"/>
                  <a:pt x="52" y="99"/>
                  <a:pt x="54" y="83"/>
                </a:cubicBezTo>
                <a:cubicBezTo>
                  <a:pt x="54" y="78"/>
                  <a:pt x="58" y="80"/>
                  <a:pt x="61" y="80"/>
                </a:cubicBezTo>
                <a:cubicBezTo>
                  <a:pt x="97" y="78"/>
                  <a:pt x="133" y="77"/>
                  <a:pt x="169" y="77"/>
                </a:cubicBezTo>
                <a:cubicBezTo>
                  <a:pt x="182" y="78"/>
                  <a:pt x="194" y="72"/>
                  <a:pt x="207" y="76"/>
                </a:cubicBezTo>
                <a:cubicBezTo>
                  <a:pt x="211" y="77"/>
                  <a:pt x="216" y="67"/>
                  <a:pt x="224" y="70"/>
                </a:cubicBezTo>
                <a:cubicBezTo>
                  <a:pt x="228" y="71"/>
                  <a:pt x="232" y="67"/>
                  <a:pt x="235" y="75"/>
                </a:cubicBezTo>
                <a:cubicBezTo>
                  <a:pt x="237" y="80"/>
                  <a:pt x="249" y="79"/>
                  <a:pt x="250" y="76"/>
                </a:cubicBezTo>
                <a:cubicBezTo>
                  <a:pt x="254" y="69"/>
                  <a:pt x="259" y="72"/>
                  <a:pt x="264" y="72"/>
                </a:cubicBezTo>
                <a:cubicBezTo>
                  <a:pt x="275" y="72"/>
                  <a:pt x="286" y="72"/>
                  <a:pt x="298" y="72"/>
                </a:cubicBezTo>
                <a:cubicBezTo>
                  <a:pt x="300" y="73"/>
                  <a:pt x="301" y="73"/>
                  <a:pt x="302" y="70"/>
                </a:cubicBezTo>
                <a:cubicBezTo>
                  <a:pt x="305" y="65"/>
                  <a:pt x="310" y="64"/>
                  <a:pt x="313" y="71"/>
                </a:cubicBezTo>
                <a:cubicBezTo>
                  <a:pt x="315" y="76"/>
                  <a:pt x="318" y="76"/>
                  <a:pt x="320" y="75"/>
                </a:cubicBezTo>
                <a:cubicBezTo>
                  <a:pt x="335" y="65"/>
                  <a:pt x="352" y="72"/>
                  <a:pt x="368" y="70"/>
                </a:cubicBezTo>
                <a:cubicBezTo>
                  <a:pt x="375" y="69"/>
                  <a:pt x="383" y="72"/>
                  <a:pt x="389" y="65"/>
                </a:cubicBezTo>
                <a:cubicBezTo>
                  <a:pt x="391" y="63"/>
                  <a:pt x="395" y="63"/>
                  <a:pt x="399" y="66"/>
                </a:cubicBezTo>
                <a:cubicBezTo>
                  <a:pt x="403" y="70"/>
                  <a:pt x="407" y="75"/>
                  <a:pt x="411" y="66"/>
                </a:cubicBezTo>
                <a:cubicBezTo>
                  <a:pt x="412" y="62"/>
                  <a:pt x="417" y="64"/>
                  <a:pt x="418" y="68"/>
                </a:cubicBezTo>
                <a:cubicBezTo>
                  <a:pt x="421" y="74"/>
                  <a:pt x="425" y="74"/>
                  <a:pt x="428" y="69"/>
                </a:cubicBezTo>
                <a:cubicBezTo>
                  <a:pt x="431" y="66"/>
                  <a:pt x="433" y="67"/>
                  <a:pt x="436" y="67"/>
                </a:cubicBezTo>
                <a:cubicBezTo>
                  <a:pt x="447" y="67"/>
                  <a:pt x="458" y="67"/>
                  <a:pt x="469" y="67"/>
                </a:cubicBezTo>
                <a:cubicBezTo>
                  <a:pt x="472" y="67"/>
                  <a:pt x="475" y="71"/>
                  <a:pt x="476" y="64"/>
                </a:cubicBezTo>
                <a:cubicBezTo>
                  <a:pt x="476" y="61"/>
                  <a:pt x="480" y="61"/>
                  <a:pt x="481" y="62"/>
                </a:cubicBezTo>
                <a:cubicBezTo>
                  <a:pt x="494" y="73"/>
                  <a:pt x="506" y="57"/>
                  <a:pt x="518" y="61"/>
                </a:cubicBezTo>
                <a:cubicBezTo>
                  <a:pt x="532" y="66"/>
                  <a:pt x="547" y="65"/>
                  <a:pt x="561" y="64"/>
                </a:cubicBezTo>
                <a:cubicBezTo>
                  <a:pt x="567" y="64"/>
                  <a:pt x="574" y="67"/>
                  <a:pt x="579" y="59"/>
                </a:cubicBezTo>
                <a:cubicBezTo>
                  <a:pt x="580" y="58"/>
                  <a:pt x="584" y="58"/>
                  <a:pt x="585" y="59"/>
                </a:cubicBezTo>
                <a:cubicBezTo>
                  <a:pt x="594" y="70"/>
                  <a:pt x="603" y="56"/>
                  <a:pt x="613" y="59"/>
                </a:cubicBezTo>
                <a:cubicBezTo>
                  <a:pt x="623" y="62"/>
                  <a:pt x="635" y="61"/>
                  <a:pt x="646" y="62"/>
                </a:cubicBezTo>
                <a:cubicBezTo>
                  <a:pt x="650" y="62"/>
                  <a:pt x="655" y="64"/>
                  <a:pt x="657" y="56"/>
                </a:cubicBezTo>
                <a:cubicBezTo>
                  <a:pt x="657" y="52"/>
                  <a:pt x="677" y="55"/>
                  <a:pt x="680" y="59"/>
                </a:cubicBezTo>
                <a:cubicBezTo>
                  <a:pt x="684" y="65"/>
                  <a:pt x="694" y="65"/>
                  <a:pt x="699" y="59"/>
                </a:cubicBezTo>
                <a:cubicBezTo>
                  <a:pt x="701" y="56"/>
                  <a:pt x="704" y="57"/>
                  <a:pt x="706" y="57"/>
                </a:cubicBezTo>
                <a:cubicBezTo>
                  <a:pt x="716" y="57"/>
                  <a:pt x="726" y="56"/>
                  <a:pt x="736" y="58"/>
                </a:cubicBezTo>
                <a:cubicBezTo>
                  <a:pt x="742" y="60"/>
                  <a:pt x="749" y="64"/>
                  <a:pt x="754" y="53"/>
                </a:cubicBezTo>
                <a:cubicBezTo>
                  <a:pt x="757" y="48"/>
                  <a:pt x="767" y="50"/>
                  <a:pt x="774" y="52"/>
                </a:cubicBezTo>
                <a:cubicBezTo>
                  <a:pt x="779" y="53"/>
                  <a:pt x="783" y="54"/>
                  <a:pt x="788" y="54"/>
                </a:cubicBezTo>
                <a:cubicBezTo>
                  <a:pt x="817" y="52"/>
                  <a:pt x="846" y="58"/>
                  <a:pt x="875" y="56"/>
                </a:cubicBezTo>
                <a:cubicBezTo>
                  <a:pt x="879" y="56"/>
                  <a:pt x="884" y="59"/>
                  <a:pt x="885" y="51"/>
                </a:cubicBezTo>
                <a:cubicBezTo>
                  <a:pt x="886" y="48"/>
                  <a:pt x="888" y="48"/>
                  <a:pt x="890" y="51"/>
                </a:cubicBezTo>
                <a:cubicBezTo>
                  <a:pt x="896" y="59"/>
                  <a:pt x="899" y="59"/>
                  <a:pt x="904" y="52"/>
                </a:cubicBezTo>
                <a:cubicBezTo>
                  <a:pt x="906" y="50"/>
                  <a:pt x="906" y="51"/>
                  <a:pt x="908" y="51"/>
                </a:cubicBezTo>
                <a:cubicBezTo>
                  <a:pt x="916" y="53"/>
                  <a:pt x="927" y="46"/>
                  <a:pt x="934" y="59"/>
                </a:cubicBezTo>
                <a:cubicBezTo>
                  <a:pt x="934" y="60"/>
                  <a:pt x="936" y="61"/>
                  <a:pt x="937" y="60"/>
                </a:cubicBezTo>
                <a:cubicBezTo>
                  <a:pt x="947" y="46"/>
                  <a:pt x="961" y="56"/>
                  <a:pt x="974" y="54"/>
                </a:cubicBezTo>
                <a:cubicBezTo>
                  <a:pt x="982" y="53"/>
                  <a:pt x="994" y="58"/>
                  <a:pt x="999" y="54"/>
                </a:cubicBezTo>
                <a:cubicBezTo>
                  <a:pt x="1007" y="50"/>
                  <a:pt x="1010" y="51"/>
                  <a:pt x="1016" y="56"/>
                </a:cubicBezTo>
                <a:cubicBezTo>
                  <a:pt x="1017" y="57"/>
                  <a:pt x="1020" y="57"/>
                  <a:pt x="1021" y="55"/>
                </a:cubicBezTo>
                <a:cubicBezTo>
                  <a:pt x="1024" y="48"/>
                  <a:pt x="1026" y="44"/>
                  <a:pt x="1029" y="55"/>
                </a:cubicBezTo>
                <a:cubicBezTo>
                  <a:pt x="1029" y="56"/>
                  <a:pt x="1033" y="57"/>
                  <a:pt x="1033" y="56"/>
                </a:cubicBezTo>
                <a:cubicBezTo>
                  <a:pt x="1041" y="41"/>
                  <a:pt x="1054" y="48"/>
                  <a:pt x="1063" y="49"/>
                </a:cubicBezTo>
                <a:cubicBezTo>
                  <a:pt x="1094" y="53"/>
                  <a:pt x="1124" y="53"/>
                  <a:pt x="1155" y="55"/>
                </a:cubicBezTo>
                <a:cubicBezTo>
                  <a:pt x="1165" y="56"/>
                  <a:pt x="1176" y="57"/>
                  <a:pt x="1186" y="56"/>
                </a:cubicBezTo>
                <a:cubicBezTo>
                  <a:pt x="1191" y="56"/>
                  <a:pt x="1196" y="59"/>
                  <a:pt x="1199" y="50"/>
                </a:cubicBezTo>
                <a:cubicBezTo>
                  <a:pt x="1199" y="48"/>
                  <a:pt x="1206" y="45"/>
                  <a:pt x="1209" y="53"/>
                </a:cubicBezTo>
                <a:cubicBezTo>
                  <a:pt x="1211" y="59"/>
                  <a:pt x="1216" y="59"/>
                  <a:pt x="1220" y="55"/>
                </a:cubicBezTo>
                <a:cubicBezTo>
                  <a:pt x="1228" y="48"/>
                  <a:pt x="1230" y="48"/>
                  <a:pt x="1236" y="59"/>
                </a:cubicBezTo>
                <a:cubicBezTo>
                  <a:pt x="1241" y="54"/>
                  <a:pt x="1246" y="42"/>
                  <a:pt x="1253" y="58"/>
                </a:cubicBezTo>
                <a:cubicBezTo>
                  <a:pt x="1253" y="60"/>
                  <a:pt x="1258" y="62"/>
                  <a:pt x="1262" y="59"/>
                </a:cubicBezTo>
                <a:cubicBezTo>
                  <a:pt x="1270" y="52"/>
                  <a:pt x="1279" y="49"/>
                  <a:pt x="1286" y="60"/>
                </a:cubicBezTo>
                <a:cubicBezTo>
                  <a:pt x="1288" y="62"/>
                  <a:pt x="1290" y="62"/>
                  <a:pt x="1291" y="61"/>
                </a:cubicBezTo>
                <a:cubicBezTo>
                  <a:pt x="1302" y="51"/>
                  <a:pt x="1319" y="51"/>
                  <a:pt x="1328" y="60"/>
                </a:cubicBezTo>
                <a:cubicBezTo>
                  <a:pt x="1331" y="62"/>
                  <a:pt x="1333" y="61"/>
                  <a:pt x="1336" y="59"/>
                </a:cubicBezTo>
                <a:cubicBezTo>
                  <a:pt x="1340" y="56"/>
                  <a:pt x="1347" y="52"/>
                  <a:pt x="1349" y="63"/>
                </a:cubicBezTo>
                <a:cubicBezTo>
                  <a:pt x="1349" y="68"/>
                  <a:pt x="1353" y="67"/>
                  <a:pt x="1356" y="67"/>
                </a:cubicBezTo>
                <a:cubicBezTo>
                  <a:pt x="1381" y="67"/>
                  <a:pt x="1407" y="67"/>
                  <a:pt x="1432" y="67"/>
                </a:cubicBezTo>
                <a:cubicBezTo>
                  <a:pt x="1433" y="67"/>
                  <a:pt x="1434" y="67"/>
                  <a:pt x="1434" y="67"/>
                </a:cubicBezTo>
                <a:cubicBezTo>
                  <a:pt x="1441" y="59"/>
                  <a:pt x="1448" y="64"/>
                  <a:pt x="1455" y="64"/>
                </a:cubicBezTo>
                <a:cubicBezTo>
                  <a:pt x="1458" y="63"/>
                  <a:pt x="1464" y="67"/>
                  <a:pt x="1464" y="58"/>
                </a:cubicBezTo>
                <a:cubicBezTo>
                  <a:pt x="1464" y="56"/>
                  <a:pt x="1471" y="55"/>
                  <a:pt x="1473" y="57"/>
                </a:cubicBezTo>
                <a:cubicBezTo>
                  <a:pt x="1481" y="63"/>
                  <a:pt x="1488" y="61"/>
                  <a:pt x="1495" y="54"/>
                </a:cubicBezTo>
                <a:cubicBezTo>
                  <a:pt x="1496" y="53"/>
                  <a:pt x="1498" y="51"/>
                  <a:pt x="1500" y="54"/>
                </a:cubicBezTo>
                <a:cubicBezTo>
                  <a:pt x="1504" y="59"/>
                  <a:pt x="1510" y="58"/>
                  <a:pt x="1513" y="52"/>
                </a:cubicBezTo>
                <a:cubicBezTo>
                  <a:pt x="1513" y="50"/>
                  <a:pt x="1523" y="48"/>
                  <a:pt x="1524" y="50"/>
                </a:cubicBezTo>
                <a:cubicBezTo>
                  <a:pt x="1525" y="54"/>
                  <a:pt x="1529" y="54"/>
                  <a:pt x="1529" y="55"/>
                </a:cubicBezTo>
                <a:cubicBezTo>
                  <a:pt x="1538" y="73"/>
                  <a:pt x="1540" y="54"/>
                  <a:pt x="1541" y="51"/>
                </a:cubicBezTo>
                <a:cubicBezTo>
                  <a:pt x="1545" y="40"/>
                  <a:pt x="1553" y="44"/>
                  <a:pt x="1558" y="46"/>
                </a:cubicBezTo>
                <a:cubicBezTo>
                  <a:pt x="1563" y="49"/>
                  <a:pt x="1568" y="50"/>
                  <a:pt x="1571" y="47"/>
                </a:cubicBezTo>
                <a:cubicBezTo>
                  <a:pt x="1586" y="35"/>
                  <a:pt x="1603" y="38"/>
                  <a:pt x="1619" y="36"/>
                </a:cubicBezTo>
                <a:cubicBezTo>
                  <a:pt x="1653" y="33"/>
                  <a:pt x="1686" y="28"/>
                  <a:pt x="1720" y="25"/>
                </a:cubicBezTo>
                <a:cubicBezTo>
                  <a:pt x="1722" y="25"/>
                  <a:pt x="1725" y="24"/>
                  <a:pt x="1725" y="24"/>
                </a:cubicBezTo>
                <a:cubicBezTo>
                  <a:pt x="1728" y="6"/>
                  <a:pt x="1741" y="17"/>
                  <a:pt x="1749" y="13"/>
                </a:cubicBezTo>
                <a:cubicBezTo>
                  <a:pt x="1753" y="10"/>
                  <a:pt x="1758" y="8"/>
                  <a:pt x="1763" y="6"/>
                </a:cubicBezTo>
                <a:cubicBezTo>
                  <a:pt x="1776" y="0"/>
                  <a:pt x="1792" y="1"/>
                  <a:pt x="1807" y="2"/>
                </a:cubicBezTo>
                <a:cubicBezTo>
                  <a:pt x="1811" y="2"/>
                  <a:pt x="1808" y="8"/>
                  <a:pt x="1809" y="11"/>
                </a:cubicBezTo>
                <a:cubicBezTo>
                  <a:pt x="1811" y="14"/>
                  <a:pt x="1815" y="7"/>
                  <a:pt x="1815" y="13"/>
                </a:cubicBezTo>
                <a:cubicBezTo>
                  <a:pt x="1816" y="18"/>
                  <a:pt x="1810" y="16"/>
                  <a:pt x="1810" y="18"/>
                </a:cubicBezTo>
                <a:cubicBezTo>
                  <a:pt x="1809" y="29"/>
                  <a:pt x="1799" y="33"/>
                  <a:pt x="1797" y="41"/>
                </a:cubicBezTo>
                <a:cubicBezTo>
                  <a:pt x="1796" y="49"/>
                  <a:pt x="1795" y="61"/>
                  <a:pt x="1800" y="68"/>
                </a:cubicBezTo>
                <a:cubicBezTo>
                  <a:pt x="1807" y="77"/>
                  <a:pt x="1806" y="87"/>
                  <a:pt x="1803" y="95"/>
                </a:cubicBezTo>
                <a:cubicBezTo>
                  <a:pt x="1802" y="101"/>
                  <a:pt x="1803" y="105"/>
                  <a:pt x="1802" y="111"/>
                </a:cubicBezTo>
                <a:cubicBezTo>
                  <a:pt x="1801" y="121"/>
                  <a:pt x="1807" y="132"/>
                  <a:pt x="1800" y="143"/>
                </a:cubicBezTo>
                <a:cubicBezTo>
                  <a:pt x="1799" y="145"/>
                  <a:pt x="1793" y="159"/>
                  <a:pt x="1806" y="160"/>
                </a:cubicBezTo>
                <a:cubicBezTo>
                  <a:pt x="1806" y="160"/>
                  <a:pt x="1807" y="164"/>
                  <a:pt x="1806" y="166"/>
                </a:cubicBezTo>
                <a:cubicBezTo>
                  <a:pt x="1804" y="175"/>
                  <a:pt x="1803" y="185"/>
                  <a:pt x="1802" y="194"/>
                </a:cubicBezTo>
                <a:cubicBezTo>
                  <a:pt x="1800" y="209"/>
                  <a:pt x="1798" y="210"/>
                  <a:pt x="1806" y="223"/>
                </a:cubicBezTo>
                <a:cubicBezTo>
                  <a:pt x="1807" y="225"/>
                  <a:pt x="1808" y="230"/>
                  <a:pt x="1806" y="232"/>
                </a:cubicBezTo>
                <a:cubicBezTo>
                  <a:pt x="1801" y="238"/>
                  <a:pt x="1805" y="248"/>
                  <a:pt x="1798" y="254"/>
                </a:cubicBezTo>
                <a:cubicBezTo>
                  <a:pt x="1798" y="254"/>
                  <a:pt x="1798" y="254"/>
                  <a:pt x="1798" y="255"/>
                </a:cubicBezTo>
                <a:cubicBezTo>
                  <a:pt x="1793" y="262"/>
                  <a:pt x="1806" y="264"/>
                  <a:pt x="1802" y="271"/>
                </a:cubicBezTo>
                <a:cubicBezTo>
                  <a:pt x="1799" y="277"/>
                  <a:pt x="1798" y="283"/>
                  <a:pt x="1805" y="287"/>
                </a:cubicBezTo>
                <a:cubicBezTo>
                  <a:pt x="1806" y="288"/>
                  <a:pt x="1807" y="290"/>
                  <a:pt x="1806" y="291"/>
                </a:cubicBezTo>
                <a:cubicBezTo>
                  <a:pt x="1797" y="296"/>
                  <a:pt x="1807" y="310"/>
                  <a:pt x="1799" y="316"/>
                </a:cubicBezTo>
                <a:cubicBezTo>
                  <a:pt x="1798" y="316"/>
                  <a:pt x="1798" y="318"/>
                  <a:pt x="1798" y="319"/>
                </a:cubicBezTo>
                <a:cubicBezTo>
                  <a:pt x="1809" y="321"/>
                  <a:pt x="1802" y="333"/>
                  <a:pt x="1805" y="339"/>
                </a:cubicBezTo>
                <a:cubicBezTo>
                  <a:pt x="1806" y="342"/>
                  <a:pt x="1806" y="346"/>
                  <a:pt x="1802" y="348"/>
                </a:cubicBezTo>
                <a:cubicBezTo>
                  <a:pt x="1800" y="349"/>
                  <a:pt x="1799" y="353"/>
                  <a:pt x="1800" y="356"/>
                </a:cubicBezTo>
                <a:cubicBezTo>
                  <a:pt x="1802" y="369"/>
                  <a:pt x="1804" y="381"/>
                  <a:pt x="1802" y="394"/>
                </a:cubicBezTo>
                <a:cubicBezTo>
                  <a:pt x="1801" y="398"/>
                  <a:pt x="1805" y="406"/>
                  <a:pt x="1806" y="412"/>
                </a:cubicBezTo>
                <a:cubicBezTo>
                  <a:pt x="1809" y="428"/>
                  <a:pt x="1806" y="444"/>
                  <a:pt x="1805" y="460"/>
                </a:cubicBezTo>
                <a:cubicBezTo>
                  <a:pt x="1804" y="470"/>
                  <a:pt x="1806" y="481"/>
                  <a:pt x="1807" y="491"/>
                </a:cubicBezTo>
                <a:cubicBezTo>
                  <a:pt x="1808" y="497"/>
                  <a:pt x="1811" y="502"/>
                  <a:pt x="1803" y="504"/>
                </a:cubicBezTo>
                <a:cubicBezTo>
                  <a:pt x="1801" y="505"/>
                  <a:pt x="1802" y="510"/>
                  <a:pt x="1802" y="513"/>
                </a:cubicBezTo>
                <a:cubicBezTo>
                  <a:pt x="1805" y="533"/>
                  <a:pt x="1811" y="555"/>
                  <a:pt x="1808" y="575"/>
                </a:cubicBezTo>
                <a:cubicBezTo>
                  <a:pt x="1805" y="589"/>
                  <a:pt x="1812" y="606"/>
                  <a:pt x="1802" y="619"/>
                </a:cubicBezTo>
                <a:cubicBezTo>
                  <a:pt x="1801" y="621"/>
                  <a:pt x="1800" y="631"/>
                  <a:pt x="1804" y="633"/>
                </a:cubicBezTo>
                <a:cubicBezTo>
                  <a:pt x="1809" y="635"/>
                  <a:pt x="1808" y="638"/>
                  <a:pt x="1809" y="642"/>
                </a:cubicBezTo>
                <a:cubicBezTo>
                  <a:pt x="1811" y="650"/>
                  <a:pt x="1810" y="657"/>
                  <a:pt x="1803" y="662"/>
                </a:cubicBezTo>
                <a:cubicBezTo>
                  <a:pt x="1800" y="664"/>
                  <a:pt x="1797" y="666"/>
                  <a:pt x="1803" y="668"/>
                </a:cubicBezTo>
                <a:cubicBezTo>
                  <a:pt x="1807" y="669"/>
                  <a:pt x="1806" y="671"/>
                  <a:pt x="1807" y="673"/>
                </a:cubicBezTo>
                <a:cubicBezTo>
                  <a:pt x="1807" y="681"/>
                  <a:pt x="1800" y="690"/>
                  <a:pt x="1809" y="698"/>
                </a:cubicBezTo>
                <a:cubicBezTo>
                  <a:pt x="1810" y="698"/>
                  <a:pt x="1810" y="704"/>
                  <a:pt x="1807" y="704"/>
                </a:cubicBezTo>
                <a:cubicBezTo>
                  <a:pt x="1797" y="705"/>
                  <a:pt x="1799" y="712"/>
                  <a:pt x="1800" y="720"/>
                </a:cubicBezTo>
                <a:cubicBezTo>
                  <a:pt x="1800" y="725"/>
                  <a:pt x="1800" y="730"/>
                  <a:pt x="1797" y="735"/>
                </a:cubicBezTo>
                <a:cubicBezTo>
                  <a:pt x="1794" y="740"/>
                  <a:pt x="1794" y="748"/>
                  <a:pt x="1799" y="755"/>
                </a:cubicBezTo>
                <a:cubicBezTo>
                  <a:pt x="1805" y="761"/>
                  <a:pt x="1806" y="773"/>
                  <a:pt x="1803" y="781"/>
                </a:cubicBezTo>
                <a:cubicBezTo>
                  <a:pt x="1801" y="786"/>
                  <a:pt x="1800" y="791"/>
                  <a:pt x="1800" y="795"/>
                </a:cubicBezTo>
                <a:cubicBezTo>
                  <a:pt x="1800" y="809"/>
                  <a:pt x="1795" y="822"/>
                  <a:pt x="1799" y="836"/>
                </a:cubicBezTo>
                <a:cubicBezTo>
                  <a:pt x="1799" y="838"/>
                  <a:pt x="1789" y="844"/>
                  <a:pt x="1786" y="842"/>
                </a:cubicBezTo>
                <a:cubicBezTo>
                  <a:pt x="1780" y="838"/>
                  <a:pt x="1770" y="841"/>
                  <a:pt x="1769" y="846"/>
                </a:cubicBezTo>
                <a:cubicBezTo>
                  <a:pt x="1767" y="855"/>
                  <a:pt x="1764" y="853"/>
                  <a:pt x="1759" y="854"/>
                </a:cubicBezTo>
                <a:cubicBezTo>
                  <a:pt x="1747" y="854"/>
                  <a:pt x="1736" y="854"/>
                  <a:pt x="1724" y="856"/>
                </a:cubicBezTo>
                <a:cubicBezTo>
                  <a:pt x="1712" y="858"/>
                  <a:pt x="1699" y="852"/>
                  <a:pt x="1686" y="853"/>
                </a:cubicBezTo>
                <a:cubicBezTo>
                  <a:pt x="1679" y="854"/>
                  <a:pt x="1671" y="854"/>
                  <a:pt x="1665" y="861"/>
                </a:cubicBezTo>
                <a:cubicBezTo>
                  <a:pt x="1665" y="861"/>
                  <a:pt x="1660" y="866"/>
                  <a:pt x="1657" y="860"/>
                </a:cubicBezTo>
                <a:cubicBezTo>
                  <a:pt x="1655" y="856"/>
                  <a:pt x="1635" y="857"/>
                  <a:pt x="1631" y="860"/>
                </a:cubicBezTo>
                <a:cubicBezTo>
                  <a:pt x="1622" y="869"/>
                  <a:pt x="1620" y="868"/>
                  <a:pt x="1607" y="863"/>
                </a:cubicBezTo>
                <a:cubicBezTo>
                  <a:pt x="1603" y="862"/>
                  <a:pt x="1593" y="859"/>
                  <a:pt x="1590" y="869"/>
                </a:cubicBezTo>
                <a:cubicBezTo>
                  <a:pt x="1589" y="873"/>
                  <a:pt x="1587" y="875"/>
                  <a:pt x="1583" y="874"/>
                </a:cubicBezTo>
                <a:cubicBezTo>
                  <a:pt x="1577" y="874"/>
                  <a:pt x="1571" y="876"/>
                  <a:pt x="1566" y="877"/>
                </a:cubicBezTo>
                <a:cubicBezTo>
                  <a:pt x="1561" y="877"/>
                  <a:pt x="1557" y="879"/>
                  <a:pt x="1553" y="871"/>
                </a:cubicBezTo>
                <a:cubicBezTo>
                  <a:pt x="1549" y="864"/>
                  <a:pt x="1539" y="871"/>
                  <a:pt x="1533" y="873"/>
                </a:cubicBezTo>
                <a:cubicBezTo>
                  <a:pt x="1525" y="875"/>
                  <a:pt x="1522" y="876"/>
                  <a:pt x="1522" y="865"/>
                </a:cubicBezTo>
                <a:cubicBezTo>
                  <a:pt x="1522" y="859"/>
                  <a:pt x="1518" y="859"/>
                  <a:pt x="1514" y="859"/>
                </a:cubicBezTo>
                <a:cubicBezTo>
                  <a:pt x="1475" y="859"/>
                  <a:pt x="1437" y="859"/>
                  <a:pt x="1399" y="859"/>
                </a:cubicBezTo>
                <a:cubicBezTo>
                  <a:pt x="1396" y="859"/>
                  <a:pt x="1391" y="858"/>
                  <a:pt x="1391" y="864"/>
                </a:cubicBezTo>
                <a:cubicBezTo>
                  <a:pt x="1392" y="873"/>
                  <a:pt x="1387" y="872"/>
                  <a:pt x="1382" y="872"/>
                </a:cubicBezTo>
                <a:cubicBezTo>
                  <a:pt x="1332" y="869"/>
                  <a:pt x="1281" y="869"/>
                  <a:pt x="1230" y="864"/>
                </a:cubicBezTo>
                <a:cubicBezTo>
                  <a:pt x="1226" y="864"/>
                  <a:pt x="1220" y="860"/>
                  <a:pt x="1216" y="870"/>
                </a:cubicBezTo>
                <a:cubicBezTo>
                  <a:pt x="1215" y="874"/>
                  <a:pt x="1206" y="874"/>
                  <a:pt x="1202" y="870"/>
                </a:cubicBezTo>
                <a:cubicBezTo>
                  <a:pt x="1196" y="861"/>
                  <a:pt x="1189" y="863"/>
                  <a:pt x="1181" y="867"/>
                </a:cubicBezTo>
                <a:cubicBezTo>
                  <a:pt x="1180" y="868"/>
                  <a:pt x="1179" y="869"/>
                  <a:pt x="1178" y="868"/>
                </a:cubicBezTo>
                <a:cubicBezTo>
                  <a:pt x="1165" y="859"/>
                  <a:pt x="1165" y="860"/>
                  <a:pt x="1151" y="868"/>
                </a:cubicBezTo>
                <a:cubicBezTo>
                  <a:pt x="1146" y="871"/>
                  <a:pt x="1139" y="872"/>
                  <a:pt x="1135" y="866"/>
                </a:cubicBezTo>
                <a:cubicBezTo>
                  <a:pt x="1132" y="860"/>
                  <a:pt x="1127" y="860"/>
                  <a:pt x="1125" y="862"/>
                </a:cubicBezTo>
                <a:cubicBezTo>
                  <a:pt x="1116" y="871"/>
                  <a:pt x="1106" y="864"/>
                  <a:pt x="1097" y="867"/>
                </a:cubicBezTo>
                <a:cubicBezTo>
                  <a:pt x="1091" y="868"/>
                  <a:pt x="1094" y="859"/>
                  <a:pt x="1090" y="858"/>
                </a:cubicBezTo>
                <a:cubicBezTo>
                  <a:pt x="1084" y="857"/>
                  <a:pt x="1080" y="864"/>
                  <a:pt x="1076" y="864"/>
                </a:cubicBezTo>
                <a:cubicBezTo>
                  <a:pt x="1056" y="864"/>
                  <a:pt x="1036" y="864"/>
                  <a:pt x="1016" y="863"/>
                </a:cubicBezTo>
                <a:cubicBezTo>
                  <a:pt x="1011" y="863"/>
                  <a:pt x="1006" y="864"/>
                  <a:pt x="1002" y="857"/>
                </a:cubicBezTo>
                <a:cubicBezTo>
                  <a:pt x="999" y="852"/>
                  <a:pt x="997" y="861"/>
                  <a:pt x="993" y="861"/>
                </a:cubicBezTo>
                <a:cubicBezTo>
                  <a:pt x="980" y="861"/>
                  <a:pt x="966" y="863"/>
                  <a:pt x="954" y="861"/>
                </a:cubicBezTo>
                <a:cubicBezTo>
                  <a:pt x="937" y="857"/>
                  <a:pt x="920" y="858"/>
                  <a:pt x="904" y="860"/>
                </a:cubicBezTo>
                <a:cubicBezTo>
                  <a:pt x="897" y="861"/>
                  <a:pt x="889" y="864"/>
                  <a:pt x="881" y="864"/>
                </a:cubicBezTo>
                <a:cubicBezTo>
                  <a:pt x="877" y="864"/>
                  <a:pt x="872" y="865"/>
                  <a:pt x="870" y="859"/>
                </a:cubicBezTo>
                <a:cubicBezTo>
                  <a:pt x="869" y="855"/>
                  <a:pt x="864" y="856"/>
                  <a:pt x="864" y="858"/>
                </a:cubicBezTo>
                <a:cubicBezTo>
                  <a:pt x="865" y="870"/>
                  <a:pt x="856" y="864"/>
                  <a:pt x="854" y="863"/>
                </a:cubicBezTo>
                <a:cubicBezTo>
                  <a:pt x="841" y="861"/>
                  <a:pt x="829" y="862"/>
                  <a:pt x="816" y="861"/>
                </a:cubicBezTo>
                <a:cubicBezTo>
                  <a:pt x="814" y="861"/>
                  <a:pt x="811" y="860"/>
                  <a:pt x="809" y="864"/>
                </a:cubicBezTo>
                <a:cubicBezTo>
                  <a:pt x="807" y="868"/>
                  <a:pt x="805" y="869"/>
                  <a:pt x="804" y="863"/>
                </a:cubicBezTo>
                <a:cubicBezTo>
                  <a:pt x="804" y="862"/>
                  <a:pt x="801" y="861"/>
                  <a:pt x="800" y="862"/>
                </a:cubicBezTo>
                <a:cubicBezTo>
                  <a:pt x="787" y="872"/>
                  <a:pt x="773" y="864"/>
                  <a:pt x="760" y="866"/>
                </a:cubicBezTo>
                <a:cubicBezTo>
                  <a:pt x="758" y="867"/>
                  <a:pt x="756" y="867"/>
                  <a:pt x="755" y="863"/>
                </a:cubicBezTo>
                <a:cubicBezTo>
                  <a:pt x="755" y="857"/>
                  <a:pt x="749" y="858"/>
                  <a:pt x="748" y="859"/>
                </a:cubicBezTo>
                <a:cubicBezTo>
                  <a:pt x="738" y="868"/>
                  <a:pt x="728" y="863"/>
                  <a:pt x="718" y="864"/>
                </a:cubicBezTo>
                <a:cubicBezTo>
                  <a:pt x="714" y="864"/>
                  <a:pt x="709" y="862"/>
                  <a:pt x="707" y="869"/>
                </a:cubicBezTo>
                <a:cubicBezTo>
                  <a:pt x="706" y="870"/>
                  <a:pt x="704" y="871"/>
                  <a:pt x="704" y="871"/>
                </a:cubicBezTo>
                <a:cubicBezTo>
                  <a:pt x="689" y="859"/>
                  <a:pt x="673" y="875"/>
                  <a:pt x="658" y="869"/>
                </a:cubicBezTo>
                <a:cubicBezTo>
                  <a:pt x="656" y="868"/>
                  <a:pt x="654" y="870"/>
                  <a:pt x="654" y="873"/>
                </a:cubicBezTo>
                <a:cubicBezTo>
                  <a:pt x="652" y="879"/>
                  <a:pt x="650" y="877"/>
                  <a:pt x="648" y="874"/>
                </a:cubicBezTo>
                <a:cubicBezTo>
                  <a:pt x="643" y="866"/>
                  <a:pt x="642" y="866"/>
                  <a:pt x="640" y="873"/>
                </a:cubicBezTo>
                <a:cubicBezTo>
                  <a:pt x="639" y="879"/>
                  <a:pt x="636" y="876"/>
                  <a:pt x="633" y="876"/>
                </a:cubicBezTo>
                <a:cubicBezTo>
                  <a:pt x="613" y="873"/>
                  <a:pt x="593" y="871"/>
                  <a:pt x="574" y="876"/>
                </a:cubicBezTo>
                <a:cubicBezTo>
                  <a:pt x="560" y="879"/>
                  <a:pt x="547" y="881"/>
                  <a:pt x="534" y="879"/>
                </a:cubicBezTo>
                <a:cubicBezTo>
                  <a:pt x="518" y="877"/>
                  <a:pt x="502" y="875"/>
                  <a:pt x="487" y="878"/>
                </a:cubicBezTo>
                <a:cubicBezTo>
                  <a:pt x="474" y="881"/>
                  <a:pt x="461" y="882"/>
                  <a:pt x="448" y="882"/>
                </a:cubicBezTo>
                <a:cubicBezTo>
                  <a:pt x="442" y="882"/>
                  <a:pt x="435" y="884"/>
                  <a:pt x="428" y="880"/>
                </a:cubicBezTo>
                <a:cubicBezTo>
                  <a:pt x="427" y="879"/>
                  <a:pt x="423" y="880"/>
                  <a:pt x="421" y="881"/>
                </a:cubicBezTo>
                <a:cubicBezTo>
                  <a:pt x="412" y="894"/>
                  <a:pt x="400" y="886"/>
                  <a:pt x="389" y="887"/>
                </a:cubicBezTo>
                <a:cubicBezTo>
                  <a:pt x="383" y="888"/>
                  <a:pt x="376" y="882"/>
                  <a:pt x="371" y="889"/>
                </a:cubicBezTo>
                <a:cubicBezTo>
                  <a:pt x="369" y="891"/>
                  <a:pt x="367" y="891"/>
                  <a:pt x="366" y="889"/>
                </a:cubicBezTo>
                <a:cubicBezTo>
                  <a:pt x="363" y="883"/>
                  <a:pt x="360" y="883"/>
                  <a:pt x="358" y="889"/>
                </a:cubicBezTo>
                <a:cubicBezTo>
                  <a:pt x="357" y="890"/>
                  <a:pt x="355" y="891"/>
                  <a:pt x="354" y="890"/>
                </a:cubicBezTo>
                <a:cubicBezTo>
                  <a:pt x="341" y="884"/>
                  <a:pt x="329" y="893"/>
                  <a:pt x="316" y="890"/>
                </a:cubicBezTo>
                <a:cubicBezTo>
                  <a:pt x="305" y="887"/>
                  <a:pt x="295" y="880"/>
                  <a:pt x="282" y="883"/>
                </a:cubicBezTo>
                <a:cubicBezTo>
                  <a:pt x="255" y="888"/>
                  <a:pt x="228" y="893"/>
                  <a:pt x="200" y="893"/>
                </a:cubicBezTo>
                <a:cubicBezTo>
                  <a:pt x="185" y="907"/>
                  <a:pt x="165" y="901"/>
                  <a:pt x="148" y="904"/>
                </a:cubicBezTo>
                <a:cubicBezTo>
                  <a:pt x="130" y="908"/>
                  <a:pt x="111" y="907"/>
                  <a:pt x="93" y="908"/>
                </a:cubicBezTo>
                <a:cubicBezTo>
                  <a:pt x="88" y="909"/>
                  <a:pt x="75" y="899"/>
                  <a:pt x="71" y="894"/>
                </a:cubicBezTo>
                <a:cubicBezTo>
                  <a:pt x="66" y="888"/>
                  <a:pt x="58" y="888"/>
                  <a:pt x="51" y="886"/>
                </a:cubicBezTo>
                <a:cubicBezTo>
                  <a:pt x="46" y="884"/>
                  <a:pt x="45" y="881"/>
                  <a:pt x="42" y="876"/>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3" name="Subtitle 2"/>
          <p:cNvSpPr>
            <a:spLocks noGrp="1"/>
          </p:cNvSpPr>
          <p:nvPr>
            <p:ph type="subTitle" idx="1"/>
          </p:nvPr>
        </p:nvSpPr>
        <p:spPr/>
        <p:txBody>
          <a:bodyPr/>
          <a:lstStyle/>
          <a:p>
            <a:r>
              <a:rPr lang="en-US" dirty="0" smtClean="0"/>
              <a:t>August 2018</a:t>
            </a:r>
            <a:endParaRPr lang="en-GB" dirty="0"/>
          </a:p>
        </p:txBody>
      </p:sp>
      <p:sp>
        <p:nvSpPr>
          <p:cNvPr id="4" name="Text Placeholder 3"/>
          <p:cNvSpPr>
            <a:spLocks noGrp="1"/>
          </p:cNvSpPr>
          <p:nvPr>
            <p:ph type="body" sz="quarter" idx="10"/>
          </p:nvPr>
        </p:nvSpPr>
        <p:spPr>
          <a:xfrm>
            <a:off x="230075" y="4052203"/>
            <a:ext cx="7266366" cy="2081897"/>
          </a:xfrm>
        </p:spPr>
        <p:txBody>
          <a:bodyPr>
            <a:normAutofit fontScale="70000" lnSpcReduction="20000"/>
          </a:bodyPr>
          <a:lstStyle/>
          <a:p>
            <a:r>
              <a:rPr lang="en-GB" dirty="0" smtClean="0">
                <a:solidFill>
                  <a:schemeClr val="bg1"/>
                </a:solidFill>
              </a:rPr>
              <a:t>gender</a:t>
            </a:r>
            <a:r>
              <a:rPr lang="en-GB" dirty="0" smtClean="0"/>
              <a:t>  and wash monitoring tool</a:t>
            </a:r>
            <a:endParaRPr lang="en-GB" dirty="0"/>
          </a:p>
        </p:txBody>
      </p:sp>
      <p:pic>
        <p:nvPicPr>
          <p:cNvPr id="2" name="Picture 1"/>
          <p:cNvPicPr>
            <a:picLocks noChangeAspect="1"/>
          </p:cNvPicPr>
          <p:nvPr/>
        </p:nvPicPr>
        <p:blipFill>
          <a:blip r:embed="rId2"/>
          <a:stretch>
            <a:fillRect/>
          </a:stretch>
        </p:blipFill>
        <p:spPr>
          <a:xfrm rot="-600000">
            <a:off x="2806848" y="460462"/>
            <a:ext cx="2461772" cy="3518710"/>
          </a:xfrm>
          <a:prstGeom prst="rect">
            <a:avLst/>
          </a:prstGeom>
        </p:spPr>
      </p:pic>
    </p:spTree>
    <p:extLst>
      <p:ext uri="{BB962C8B-B14F-4D97-AF65-F5344CB8AC3E}">
        <p14:creationId xmlns:p14="http://schemas.microsoft.com/office/powerpoint/2010/main" val="2999938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2000" b="1" dirty="0"/>
              <a:t>In pairs or small groups:</a:t>
            </a:r>
            <a:endParaRPr lang="en-AU" sz="2000" dirty="0"/>
          </a:p>
          <a:p>
            <a:r>
              <a:rPr lang="en-AU" sz="2000" dirty="0"/>
              <a:t>Identify one thing that you can do as a woman/man that your grandmother/ grandfather could not do.</a:t>
            </a:r>
          </a:p>
          <a:p>
            <a:r>
              <a:rPr lang="en-AU" sz="2000" b="1" dirty="0"/>
              <a:t/>
            </a:r>
            <a:br>
              <a:rPr lang="en-AU" sz="2000" b="1" dirty="0"/>
            </a:br>
            <a:r>
              <a:rPr lang="en-AU" sz="2000" b="1" dirty="0"/>
              <a:t>Discuss:</a:t>
            </a:r>
            <a:endParaRPr lang="en-AU" sz="2000" dirty="0"/>
          </a:p>
          <a:p>
            <a:r>
              <a:rPr lang="en-AU" sz="2000" dirty="0"/>
              <a:t>• What is the change you have seen?</a:t>
            </a:r>
          </a:p>
          <a:p>
            <a:r>
              <a:rPr lang="en-AU" sz="2000" dirty="0"/>
              <a:t>• What are the benefits, or challenges of this change for men, women, families, communities?</a:t>
            </a:r>
          </a:p>
          <a:p>
            <a:r>
              <a:rPr lang="en-AU" sz="2000" dirty="0"/>
              <a:t>• What do you think has brought about this change? </a:t>
            </a:r>
          </a:p>
          <a:p>
            <a:r>
              <a:rPr lang="en-AU" sz="2000" dirty="0"/>
              <a:t>• Identify one thing girls/boys can do now that you were not able to do? </a:t>
            </a:r>
          </a:p>
        </p:txBody>
      </p:sp>
      <p:sp>
        <p:nvSpPr>
          <p:cNvPr id="4" name="Slide Number Placeholder 3"/>
          <p:cNvSpPr>
            <a:spLocks noGrp="1"/>
          </p:cNvSpPr>
          <p:nvPr>
            <p:ph type="sldNum" sz="quarter" idx="12"/>
          </p:nvPr>
        </p:nvSpPr>
        <p:spPr/>
        <p:txBody>
          <a:bodyPr/>
          <a:lstStyle/>
          <a:p>
            <a:fld id="{CB2ABBFD-A820-4820-BB68-F332EB00880D}" type="slidenum">
              <a:rPr lang="en-GB" smtClean="0"/>
              <a:t>10</a:t>
            </a:fld>
            <a:endParaRPr lang="en-GB" dirty="0"/>
          </a:p>
        </p:txBody>
      </p:sp>
      <p:sp>
        <p:nvSpPr>
          <p:cNvPr id="5" name="Text Placeholder 4"/>
          <p:cNvSpPr>
            <a:spLocks noGrp="1"/>
          </p:cNvSpPr>
          <p:nvPr>
            <p:ph type="body" sz="quarter" idx="13"/>
          </p:nvPr>
        </p:nvSpPr>
        <p:spPr/>
        <p:txBody>
          <a:bodyPr/>
          <a:lstStyle/>
          <a:p>
            <a:r>
              <a:rPr lang="en-US" dirty="0" smtClean="0"/>
              <a:t>Changes over time</a:t>
            </a:r>
          </a:p>
          <a:p>
            <a:pPr lvl="1"/>
            <a:r>
              <a:rPr lang="en-US" dirty="0" smtClean="0"/>
              <a:t>Personal experience </a:t>
            </a:r>
            <a:endParaRPr lang="en-GB" dirty="0"/>
          </a:p>
        </p:txBody>
      </p:sp>
    </p:spTree>
    <p:extLst>
      <p:ext uri="{BB962C8B-B14F-4D97-AF65-F5344CB8AC3E}">
        <p14:creationId xmlns:p14="http://schemas.microsoft.com/office/powerpoint/2010/main" val="28903434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AU" dirty="0" smtClean="0"/>
              <a:t>KEY LEARNING POINTS </a:t>
            </a:r>
            <a:endParaRPr lang="en-AU" dirty="0"/>
          </a:p>
        </p:txBody>
      </p:sp>
      <p:sp>
        <p:nvSpPr>
          <p:cNvPr id="11" name="Content Placeholder 10"/>
          <p:cNvSpPr>
            <a:spLocks noGrp="1"/>
          </p:cNvSpPr>
          <p:nvPr>
            <p:ph idx="1"/>
          </p:nvPr>
        </p:nvSpPr>
        <p:spPr/>
        <p:txBody>
          <a:bodyPr>
            <a:normAutofit/>
          </a:bodyPr>
          <a:lstStyle/>
          <a:p>
            <a:pPr marL="342900" indent="-342900">
              <a:buFont typeface="Arial" panose="020B0604020202020204" pitchFamily="34" charset="0"/>
              <a:buChar char="•"/>
            </a:pPr>
            <a:r>
              <a:rPr lang="en-AU" sz="2000" dirty="0" smtClean="0"/>
              <a:t>Sex and Gender are different </a:t>
            </a:r>
          </a:p>
          <a:p>
            <a:pPr marL="342900" indent="-342900">
              <a:buFont typeface="Arial" panose="020B0604020202020204" pitchFamily="34" charset="0"/>
              <a:buChar char="•"/>
            </a:pPr>
            <a:r>
              <a:rPr lang="en-AU" sz="2000" dirty="0" smtClean="0"/>
              <a:t>Gender is: the </a:t>
            </a:r>
            <a:r>
              <a:rPr lang="en-AU" sz="2000" dirty="0"/>
              <a:t>social construction of men’s and women’s </a:t>
            </a:r>
            <a:r>
              <a:rPr lang="en-AU" sz="2000" dirty="0" smtClean="0"/>
              <a:t>(girls and boys) roles </a:t>
            </a:r>
            <a:r>
              <a:rPr lang="en-AU" sz="2000" dirty="0"/>
              <a:t>in a given culture or location. Gender roles are distinguished from sex roles, which are biologically determined. </a:t>
            </a:r>
            <a:endParaRPr lang="en-AU" sz="2000" dirty="0" smtClean="0"/>
          </a:p>
          <a:p>
            <a:pPr marL="342900" indent="-342900">
              <a:buFont typeface="Arial" panose="020B0604020202020204" pitchFamily="34" charset="0"/>
              <a:buChar char="•"/>
            </a:pPr>
            <a:r>
              <a:rPr lang="en-AU" sz="2000" dirty="0" smtClean="0"/>
              <a:t>The gender characteristics society assigns to women and men (girls and boys) is experienced as stereotyping and discrimination that impacts negatively on women and girl’s rights. </a:t>
            </a:r>
          </a:p>
          <a:p>
            <a:pPr marL="342900" indent="-342900">
              <a:buFont typeface="Arial" panose="020B0604020202020204" pitchFamily="34" charset="0"/>
              <a:buChar char="•"/>
            </a:pPr>
            <a:r>
              <a:rPr lang="en-AU" sz="2000" dirty="0" smtClean="0"/>
              <a:t>Women and men (boys and girls) may experience additional challenges and  discrimination that intersects with gender    </a:t>
            </a:r>
          </a:p>
          <a:p>
            <a:pPr marL="342900" indent="-342900">
              <a:buFont typeface="Arial" panose="020B0604020202020204" pitchFamily="34" charset="0"/>
              <a:buChar char="•"/>
            </a:pPr>
            <a:r>
              <a:rPr lang="en-AU" sz="2000" dirty="0" smtClean="0"/>
              <a:t>Gender roles and the characteristics that society assigns to women and men, girls and boys can change overtime    </a:t>
            </a:r>
            <a:endParaRPr lang="en-AU" sz="2000" dirty="0"/>
          </a:p>
        </p:txBody>
      </p:sp>
    </p:spTree>
    <p:extLst>
      <p:ext uri="{BB962C8B-B14F-4D97-AF65-F5344CB8AC3E}">
        <p14:creationId xmlns:p14="http://schemas.microsoft.com/office/powerpoint/2010/main" val="394857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3824157" y="4227528"/>
            <a:ext cx="4359199" cy="1604963"/>
          </a:xfrm>
          <a:custGeom>
            <a:avLst/>
            <a:gdLst>
              <a:gd name="T0" fmla="*/ 15 w 3405"/>
              <a:gd name="T1" fmla="*/ 858 h 908"/>
              <a:gd name="T2" fmla="*/ 29 w 3405"/>
              <a:gd name="T3" fmla="*/ 821 h 908"/>
              <a:gd name="T4" fmla="*/ 20 w 3405"/>
              <a:gd name="T5" fmla="*/ 751 h 908"/>
              <a:gd name="T6" fmla="*/ 36 w 3405"/>
              <a:gd name="T7" fmla="*/ 696 h 908"/>
              <a:gd name="T8" fmla="*/ 25 w 3405"/>
              <a:gd name="T9" fmla="*/ 605 h 908"/>
              <a:gd name="T10" fmla="*/ 27 w 3405"/>
              <a:gd name="T11" fmla="*/ 515 h 908"/>
              <a:gd name="T12" fmla="*/ 33 w 3405"/>
              <a:gd name="T13" fmla="*/ 462 h 908"/>
              <a:gd name="T14" fmla="*/ 23 w 3405"/>
              <a:gd name="T15" fmla="*/ 332 h 908"/>
              <a:gd name="T16" fmla="*/ 36 w 3405"/>
              <a:gd name="T17" fmla="*/ 286 h 908"/>
              <a:gd name="T18" fmla="*/ 38 w 3405"/>
              <a:gd name="T19" fmla="*/ 215 h 908"/>
              <a:gd name="T20" fmla="*/ 41 w 3405"/>
              <a:gd name="T21" fmla="*/ 138 h 908"/>
              <a:gd name="T22" fmla="*/ 45 w 3405"/>
              <a:gd name="T23" fmla="*/ 102 h 908"/>
              <a:gd name="T24" fmla="*/ 316 w 3405"/>
              <a:gd name="T25" fmla="*/ 77 h 908"/>
              <a:gd name="T26" fmla="*/ 469 w 3405"/>
              <a:gd name="T27" fmla="*/ 76 h 908"/>
              <a:gd name="T28" fmla="*/ 586 w 3405"/>
              <a:gd name="T29" fmla="*/ 71 h 908"/>
              <a:gd name="T30" fmla="*/ 747 w 3405"/>
              <a:gd name="T31" fmla="*/ 66 h 908"/>
              <a:gd name="T32" fmla="*/ 816 w 3405"/>
              <a:gd name="T33" fmla="*/ 67 h 908"/>
              <a:gd name="T34" fmla="*/ 971 w 3405"/>
              <a:gd name="T35" fmla="*/ 61 h 908"/>
              <a:gd name="T36" fmla="*/ 1148 w 3405"/>
              <a:gd name="T37" fmla="*/ 58 h 908"/>
              <a:gd name="T38" fmla="*/ 1310 w 3405"/>
              <a:gd name="T39" fmla="*/ 58 h 908"/>
              <a:gd name="T40" fmla="*/ 1450 w 3405"/>
              <a:gd name="T41" fmla="*/ 51 h 908"/>
              <a:gd name="T42" fmla="*/ 1669 w 3405"/>
              <a:gd name="T43" fmla="*/ 51 h 908"/>
              <a:gd name="T44" fmla="*/ 1755 w 3405"/>
              <a:gd name="T45" fmla="*/ 60 h 908"/>
              <a:gd name="T46" fmla="*/ 1913 w 3405"/>
              <a:gd name="T47" fmla="*/ 55 h 908"/>
              <a:gd name="T48" fmla="*/ 2165 w 3405"/>
              <a:gd name="T49" fmla="*/ 55 h 908"/>
              <a:gd name="T50" fmla="*/ 2287 w 3405"/>
              <a:gd name="T51" fmla="*/ 55 h 908"/>
              <a:gd name="T52" fmla="*/ 2411 w 3405"/>
              <a:gd name="T53" fmla="*/ 60 h 908"/>
              <a:gd name="T54" fmla="*/ 2528 w 3405"/>
              <a:gd name="T55" fmla="*/ 62 h 908"/>
              <a:gd name="T56" fmla="*/ 2728 w 3405"/>
              <a:gd name="T57" fmla="*/ 63 h 908"/>
              <a:gd name="T58" fmla="*/ 2811 w 3405"/>
              <a:gd name="T59" fmla="*/ 53 h 908"/>
              <a:gd name="T60" fmla="*/ 2889 w 3405"/>
              <a:gd name="T61" fmla="*/ 51 h 908"/>
              <a:gd name="T62" fmla="*/ 3225 w 3405"/>
              <a:gd name="T63" fmla="*/ 25 h 908"/>
              <a:gd name="T64" fmla="*/ 3387 w 3405"/>
              <a:gd name="T65" fmla="*/ 1 h 908"/>
              <a:gd name="T66" fmla="*/ 3369 w 3405"/>
              <a:gd name="T67" fmla="*/ 41 h 908"/>
              <a:gd name="T68" fmla="*/ 3375 w 3405"/>
              <a:gd name="T69" fmla="*/ 143 h 908"/>
              <a:gd name="T70" fmla="*/ 3386 w 3405"/>
              <a:gd name="T71" fmla="*/ 223 h 908"/>
              <a:gd name="T72" fmla="*/ 3378 w 3405"/>
              <a:gd name="T73" fmla="*/ 270 h 908"/>
              <a:gd name="T74" fmla="*/ 3371 w 3405"/>
              <a:gd name="T75" fmla="*/ 319 h 908"/>
              <a:gd name="T76" fmla="*/ 3377 w 3405"/>
              <a:gd name="T77" fmla="*/ 394 h 908"/>
              <a:gd name="T78" fmla="*/ 3381 w 3405"/>
              <a:gd name="T79" fmla="*/ 504 h 908"/>
              <a:gd name="T80" fmla="*/ 3383 w 3405"/>
              <a:gd name="T81" fmla="*/ 633 h 908"/>
              <a:gd name="T82" fmla="*/ 3387 w 3405"/>
              <a:gd name="T83" fmla="*/ 673 h 908"/>
              <a:gd name="T84" fmla="*/ 3368 w 3405"/>
              <a:gd name="T85" fmla="*/ 735 h 908"/>
              <a:gd name="T86" fmla="*/ 3371 w 3405"/>
              <a:gd name="T87" fmla="*/ 835 h 908"/>
              <a:gd name="T88" fmla="*/ 3232 w 3405"/>
              <a:gd name="T89" fmla="*/ 855 h 908"/>
              <a:gd name="T90" fmla="*/ 3058 w 3405"/>
              <a:gd name="T91" fmla="*/ 860 h 908"/>
              <a:gd name="T92" fmla="*/ 2935 w 3405"/>
              <a:gd name="T93" fmla="*/ 876 h 908"/>
              <a:gd name="T94" fmla="*/ 2838 w 3405"/>
              <a:gd name="T95" fmla="*/ 858 h 908"/>
              <a:gd name="T96" fmla="*/ 2306 w 3405"/>
              <a:gd name="T97" fmla="*/ 864 h 908"/>
              <a:gd name="T98" fmla="*/ 2208 w 3405"/>
              <a:gd name="T99" fmla="*/ 867 h 908"/>
              <a:gd name="T100" fmla="*/ 2057 w 3405"/>
              <a:gd name="T101" fmla="*/ 866 h 908"/>
              <a:gd name="T102" fmla="*/ 1877 w 3405"/>
              <a:gd name="T103" fmla="*/ 857 h 908"/>
              <a:gd name="T104" fmla="*/ 1652 w 3405"/>
              <a:gd name="T105" fmla="*/ 863 h 908"/>
              <a:gd name="T106" fmla="*/ 1530 w 3405"/>
              <a:gd name="T107" fmla="*/ 861 h 908"/>
              <a:gd name="T108" fmla="*/ 1425 w 3405"/>
              <a:gd name="T109" fmla="*/ 866 h 908"/>
              <a:gd name="T110" fmla="*/ 1324 w 3405"/>
              <a:gd name="T111" fmla="*/ 869 h 908"/>
              <a:gd name="T112" fmla="*/ 1214 w 3405"/>
              <a:gd name="T113" fmla="*/ 873 h 908"/>
              <a:gd name="T114" fmla="*/ 1001 w 3405"/>
              <a:gd name="T115" fmla="*/ 878 h 908"/>
              <a:gd name="T116" fmla="*/ 789 w 3405"/>
              <a:gd name="T117" fmla="*/ 881 h 908"/>
              <a:gd name="T118" fmla="*/ 670 w 3405"/>
              <a:gd name="T119" fmla="*/ 888 h 908"/>
              <a:gd name="T120" fmla="*/ 375 w 3405"/>
              <a:gd name="T121" fmla="*/ 892 h 908"/>
              <a:gd name="T122" fmla="*/ 95 w 3405"/>
              <a:gd name="T123" fmla="*/ 885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5" h="908">
                <a:moveTo>
                  <a:pt x="78" y="876"/>
                </a:moveTo>
                <a:cubicBezTo>
                  <a:pt x="78" y="883"/>
                  <a:pt x="63" y="883"/>
                  <a:pt x="63" y="890"/>
                </a:cubicBezTo>
                <a:cubicBezTo>
                  <a:pt x="63" y="890"/>
                  <a:pt x="59" y="891"/>
                  <a:pt x="58" y="891"/>
                </a:cubicBezTo>
                <a:cubicBezTo>
                  <a:pt x="29" y="886"/>
                  <a:pt x="18" y="877"/>
                  <a:pt x="15" y="858"/>
                </a:cubicBezTo>
                <a:cubicBezTo>
                  <a:pt x="15" y="855"/>
                  <a:pt x="19" y="850"/>
                  <a:pt x="6" y="851"/>
                </a:cubicBezTo>
                <a:cubicBezTo>
                  <a:pt x="0" y="852"/>
                  <a:pt x="1" y="845"/>
                  <a:pt x="4" y="844"/>
                </a:cubicBezTo>
                <a:cubicBezTo>
                  <a:pt x="18" y="841"/>
                  <a:pt x="20" y="831"/>
                  <a:pt x="32" y="827"/>
                </a:cubicBezTo>
                <a:cubicBezTo>
                  <a:pt x="40" y="824"/>
                  <a:pt x="34" y="823"/>
                  <a:pt x="29" y="821"/>
                </a:cubicBezTo>
                <a:cubicBezTo>
                  <a:pt x="4" y="812"/>
                  <a:pt x="3" y="800"/>
                  <a:pt x="26" y="788"/>
                </a:cubicBezTo>
                <a:cubicBezTo>
                  <a:pt x="35" y="783"/>
                  <a:pt x="36" y="778"/>
                  <a:pt x="27" y="775"/>
                </a:cubicBezTo>
                <a:cubicBezTo>
                  <a:pt x="14" y="772"/>
                  <a:pt x="18" y="765"/>
                  <a:pt x="20" y="762"/>
                </a:cubicBezTo>
                <a:cubicBezTo>
                  <a:pt x="24" y="758"/>
                  <a:pt x="29" y="755"/>
                  <a:pt x="20" y="751"/>
                </a:cubicBezTo>
                <a:cubicBezTo>
                  <a:pt x="17" y="750"/>
                  <a:pt x="20" y="747"/>
                  <a:pt x="26" y="746"/>
                </a:cubicBezTo>
                <a:cubicBezTo>
                  <a:pt x="44" y="742"/>
                  <a:pt x="45" y="735"/>
                  <a:pt x="32" y="724"/>
                </a:cubicBezTo>
                <a:cubicBezTo>
                  <a:pt x="26" y="719"/>
                  <a:pt x="16" y="711"/>
                  <a:pt x="30" y="705"/>
                </a:cubicBezTo>
                <a:cubicBezTo>
                  <a:pt x="37" y="702"/>
                  <a:pt x="36" y="699"/>
                  <a:pt x="36" y="696"/>
                </a:cubicBezTo>
                <a:cubicBezTo>
                  <a:pt x="36" y="684"/>
                  <a:pt x="30" y="673"/>
                  <a:pt x="32" y="661"/>
                </a:cubicBezTo>
                <a:cubicBezTo>
                  <a:pt x="32" y="660"/>
                  <a:pt x="31" y="658"/>
                  <a:pt x="28" y="657"/>
                </a:cubicBezTo>
                <a:cubicBezTo>
                  <a:pt x="10" y="650"/>
                  <a:pt x="19" y="643"/>
                  <a:pt x="31" y="637"/>
                </a:cubicBezTo>
                <a:cubicBezTo>
                  <a:pt x="14" y="628"/>
                  <a:pt x="12" y="616"/>
                  <a:pt x="25" y="605"/>
                </a:cubicBezTo>
                <a:cubicBezTo>
                  <a:pt x="25" y="605"/>
                  <a:pt x="26" y="604"/>
                  <a:pt x="26" y="604"/>
                </a:cubicBezTo>
                <a:cubicBezTo>
                  <a:pt x="17" y="590"/>
                  <a:pt x="36" y="578"/>
                  <a:pt x="35" y="563"/>
                </a:cubicBezTo>
                <a:cubicBezTo>
                  <a:pt x="35" y="549"/>
                  <a:pt x="15" y="539"/>
                  <a:pt x="19" y="525"/>
                </a:cubicBezTo>
                <a:cubicBezTo>
                  <a:pt x="21" y="522"/>
                  <a:pt x="17" y="517"/>
                  <a:pt x="27" y="515"/>
                </a:cubicBezTo>
                <a:cubicBezTo>
                  <a:pt x="31" y="514"/>
                  <a:pt x="32" y="511"/>
                  <a:pt x="29" y="507"/>
                </a:cubicBezTo>
                <a:cubicBezTo>
                  <a:pt x="24" y="501"/>
                  <a:pt x="27" y="495"/>
                  <a:pt x="41" y="493"/>
                </a:cubicBezTo>
                <a:cubicBezTo>
                  <a:pt x="26" y="487"/>
                  <a:pt x="24" y="481"/>
                  <a:pt x="33" y="473"/>
                </a:cubicBezTo>
                <a:cubicBezTo>
                  <a:pt x="38" y="469"/>
                  <a:pt x="38" y="465"/>
                  <a:pt x="33" y="462"/>
                </a:cubicBezTo>
                <a:cubicBezTo>
                  <a:pt x="21" y="453"/>
                  <a:pt x="20" y="445"/>
                  <a:pt x="31" y="437"/>
                </a:cubicBezTo>
                <a:cubicBezTo>
                  <a:pt x="32" y="437"/>
                  <a:pt x="35" y="437"/>
                  <a:pt x="34" y="435"/>
                </a:cubicBezTo>
                <a:cubicBezTo>
                  <a:pt x="24" y="415"/>
                  <a:pt x="37" y="396"/>
                  <a:pt x="39" y="376"/>
                </a:cubicBezTo>
                <a:cubicBezTo>
                  <a:pt x="40" y="360"/>
                  <a:pt x="17" y="348"/>
                  <a:pt x="23" y="332"/>
                </a:cubicBezTo>
                <a:cubicBezTo>
                  <a:pt x="24" y="329"/>
                  <a:pt x="21" y="328"/>
                  <a:pt x="17" y="328"/>
                </a:cubicBezTo>
                <a:cubicBezTo>
                  <a:pt x="12" y="327"/>
                  <a:pt x="10" y="324"/>
                  <a:pt x="11" y="324"/>
                </a:cubicBezTo>
                <a:cubicBezTo>
                  <a:pt x="24" y="320"/>
                  <a:pt x="20" y="310"/>
                  <a:pt x="30" y="307"/>
                </a:cubicBezTo>
                <a:cubicBezTo>
                  <a:pt x="48" y="301"/>
                  <a:pt x="50" y="295"/>
                  <a:pt x="36" y="286"/>
                </a:cubicBezTo>
                <a:cubicBezTo>
                  <a:pt x="29" y="282"/>
                  <a:pt x="22" y="282"/>
                  <a:pt x="37" y="277"/>
                </a:cubicBezTo>
                <a:cubicBezTo>
                  <a:pt x="53" y="272"/>
                  <a:pt x="53" y="253"/>
                  <a:pt x="40" y="244"/>
                </a:cubicBezTo>
                <a:cubicBezTo>
                  <a:pt x="33" y="239"/>
                  <a:pt x="34" y="233"/>
                  <a:pt x="39" y="229"/>
                </a:cubicBezTo>
                <a:cubicBezTo>
                  <a:pt x="46" y="223"/>
                  <a:pt x="49" y="219"/>
                  <a:pt x="38" y="215"/>
                </a:cubicBezTo>
                <a:cubicBezTo>
                  <a:pt x="36" y="214"/>
                  <a:pt x="35" y="213"/>
                  <a:pt x="33" y="212"/>
                </a:cubicBezTo>
                <a:cubicBezTo>
                  <a:pt x="50" y="203"/>
                  <a:pt x="19" y="192"/>
                  <a:pt x="37" y="180"/>
                </a:cubicBezTo>
                <a:cubicBezTo>
                  <a:pt x="51" y="172"/>
                  <a:pt x="32" y="156"/>
                  <a:pt x="47" y="144"/>
                </a:cubicBezTo>
                <a:cubicBezTo>
                  <a:pt x="52" y="140"/>
                  <a:pt x="43" y="140"/>
                  <a:pt x="41" y="138"/>
                </a:cubicBezTo>
                <a:cubicBezTo>
                  <a:pt x="36" y="132"/>
                  <a:pt x="31" y="125"/>
                  <a:pt x="49" y="124"/>
                </a:cubicBezTo>
                <a:cubicBezTo>
                  <a:pt x="52" y="124"/>
                  <a:pt x="59" y="126"/>
                  <a:pt x="59" y="121"/>
                </a:cubicBezTo>
                <a:cubicBezTo>
                  <a:pt x="59" y="117"/>
                  <a:pt x="60" y="112"/>
                  <a:pt x="53" y="111"/>
                </a:cubicBezTo>
                <a:cubicBezTo>
                  <a:pt x="42" y="110"/>
                  <a:pt x="45" y="106"/>
                  <a:pt x="45" y="102"/>
                </a:cubicBezTo>
                <a:cubicBezTo>
                  <a:pt x="46" y="95"/>
                  <a:pt x="55" y="98"/>
                  <a:pt x="60" y="98"/>
                </a:cubicBezTo>
                <a:cubicBezTo>
                  <a:pt x="79" y="98"/>
                  <a:pt x="97" y="99"/>
                  <a:pt x="100" y="83"/>
                </a:cubicBezTo>
                <a:cubicBezTo>
                  <a:pt x="101" y="77"/>
                  <a:pt x="109" y="80"/>
                  <a:pt x="114" y="80"/>
                </a:cubicBezTo>
                <a:cubicBezTo>
                  <a:pt x="181" y="77"/>
                  <a:pt x="248" y="76"/>
                  <a:pt x="316" y="77"/>
                </a:cubicBezTo>
                <a:cubicBezTo>
                  <a:pt x="340" y="77"/>
                  <a:pt x="363" y="72"/>
                  <a:pt x="388" y="76"/>
                </a:cubicBezTo>
                <a:cubicBezTo>
                  <a:pt x="394" y="77"/>
                  <a:pt x="405" y="67"/>
                  <a:pt x="418" y="69"/>
                </a:cubicBezTo>
                <a:cubicBezTo>
                  <a:pt x="426" y="70"/>
                  <a:pt x="435" y="67"/>
                  <a:pt x="440" y="75"/>
                </a:cubicBezTo>
                <a:cubicBezTo>
                  <a:pt x="443" y="80"/>
                  <a:pt x="465" y="79"/>
                  <a:pt x="469" y="76"/>
                </a:cubicBezTo>
                <a:cubicBezTo>
                  <a:pt x="476" y="68"/>
                  <a:pt x="485" y="72"/>
                  <a:pt x="494" y="72"/>
                </a:cubicBezTo>
                <a:cubicBezTo>
                  <a:pt x="515" y="71"/>
                  <a:pt x="536" y="72"/>
                  <a:pt x="557" y="72"/>
                </a:cubicBezTo>
                <a:cubicBezTo>
                  <a:pt x="562" y="72"/>
                  <a:pt x="563" y="72"/>
                  <a:pt x="566" y="69"/>
                </a:cubicBezTo>
                <a:cubicBezTo>
                  <a:pt x="572" y="64"/>
                  <a:pt x="581" y="64"/>
                  <a:pt x="586" y="71"/>
                </a:cubicBezTo>
                <a:cubicBezTo>
                  <a:pt x="589" y="76"/>
                  <a:pt x="596" y="75"/>
                  <a:pt x="599" y="74"/>
                </a:cubicBezTo>
                <a:cubicBezTo>
                  <a:pt x="628" y="64"/>
                  <a:pt x="659" y="71"/>
                  <a:pt x="689" y="69"/>
                </a:cubicBezTo>
                <a:cubicBezTo>
                  <a:pt x="702" y="68"/>
                  <a:pt x="717" y="71"/>
                  <a:pt x="729" y="64"/>
                </a:cubicBezTo>
                <a:cubicBezTo>
                  <a:pt x="733" y="63"/>
                  <a:pt x="741" y="63"/>
                  <a:pt x="747" y="66"/>
                </a:cubicBezTo>
                <a:cubicBezTo>
                  <a:pt x="754" y="70"/>
                  <a:pt x="762" y="75"/>
                  <a:pt x="770" y="65"/>
                </a:cubicBezTo>
                <a:cubicBezTo>
                  <a:pt x="772" y="62"/>
                  <a:pt x="780" y="64"/>
                  <a:pt x="783" y="67"/>
                </a:cubicBezTo>
                <a:cubicBezTo>
                  <a:pt x="789" y="73"/>
                  <a:pt x="795" y="74"/>
                  <a:pt x="802" y="68"/>
                </a:cubicBezTo>
                <a:cubicBezTo>
                  <a:pt x="806" y="65"/>
                  <a:pt x="811" y="67"/>
                  <a:pt x="816" y="67"/>
                </a:cubicBezTo>
                <a:cubicBezTo>
                  <a:pt x="837" y="66"/>
                  <a:pt x="858" y="67"/>
                  <a:pt x="879" y="66"/>
                </a:cubicBezTo>
                <a:cubicBezTo>
                  <a:pt x="884" y="66"/>
                  <a:pt x="890" y="70"/>
                  <a:pt x="891" y="64"/>
                </a:cubicBezTo>
                <a:cubicBezTo>
                  <a:pt x="892" y="60"/>
                  <a:pt x="899" y="60"/>
                  <a:pt x="902" y="61"/>
                </a:cubicBezTo>
                <a:cubicBezTo>
                  <a:pt x="925" y="72"/>
                  <a:pt x="947" y="56"/>
                  <a:pt x="971" y="61"/>
                </a:cubicBezTo>
                <a:cubicBezTo>
                  <a:pt x="997" y="66"/>
                  <a:pt x="1024" y="64"/>
                  <a:pt x="1051" y="64"/>
                </a:cubicBezTo>
                <a:cubicBezTo>
                  <a:pt x="1063" y="64"/>
                  <a:pt x="1076" y="67"/>
                  <a:pt x="1086" y="59"/>
                </a:cubicBezTo>
                <a:cubicBezTo>
                  <a:pt x="1087" y="58"/>
                  <a:pt x="1094" y="58"/>
                  <a:pt x="1096" y="59"/>
                </a:cubicBezTo>
                <a:cubicBezTo>
                  <a:pt x="1113" y="70"/>
                  <a:pt x="1130" y="55"/>
                  <a:pt x="1148" y="58"/>
                </a:cubicBezTo>
                <a:cubicBezTo>
                  <a:pt x="1168" y="61"/>
                  <a:pt x="1190" y="61"/>
                  <a:pt x="1211" y="61"/>
                </a:cubicBezTo>
                <a:cubicBezTo>
                  <a:pt x="1218" y="61"/>
                  <a:pt x="1227" y="64"/>
                  <a:pt x="1231" y="55"/>
                </a:cubicBezTo>
                <a:cubicBezTo>
                  <a:pt x="1232" y="51"/>
                  <a:pt x="1268" y="54"/>
                  <a:pt x="1274" y="58"/>
                </a:cubicBezTo>
                <a:cubicBezTo>
                  <a:pt x="1282" y="64"/>
                  <a:pt x="1301" y="65"/>
                  <a:pt x="1310" y="58"/>
                </a:cubicBezTo>
                <a:cubicBezTo>
                  <a:pt x="1314" y="55"/>
                  <a:pt x="1319" y="56"/>
                  <a:pt x="1323" y="56"/>
                </a:cubicBezTo>
                <a:cubicBezTo>
                  <a:pt x="1342" y="57"/>
                  <a:pt x="1361" y="55"/>
                  <a:pt x="1379" y="58"/>
                </a:cubicBezTo>
                <a:cubicBezTo>
                  <a:pt x="1390" y="59"/>
                  <a:pt x="1404" y="63"/>
                  <a:pt x="1414" y="52"/>
                </a:cubicBezTo>
                <a:cubicBezTo>
                  <a:pt x="1419" y="47"/>
                  <a:pt x="1438" y="50"/>
                  <a:pt x="1450" y="51"/>
                </a:cubicBezTo>
                <a:cubicBezTo>
                  <a:pt x="1459" y="53"/>
                  <a:pt x="1468" y="54"/>
                  <a:pt x="1477" y="53"/>
                </a:cubicBezTo>
                <a:cubicBezTo>
                  <a:pt x="1531" y="52"/>
                  <a:pt x="1585" y="57"/>
                  <a:pt x="1640" y="56"/>
                </a:cubicBezTo>
                <a:cubicBezTo>
                  <a:pt x="1647" y="56"/>
                  <a:pt x="1657" y="59"/>
                  <a:pt x="1659" y="50"/>
                </a:cubicBezTo>
                <a:cubicBezTo>
                  <a:pt x="1660" y="47"/>
                  <a:pt x="1665" y="48"/>
                  <a:pt x="1669" y="51"/>
                </a:cubicBezTo>
                <a:cubicBezTo>
                  <a:pt x="1679" y="58"/>
                  <a:pt x="1686" y="59"/>
                  <a:pt x="1695" y="51"/>
                </a:cubicBezTo>
                <a:cubicBezTo>
                  <a:pt x="1697" y="49"/>
                  <a:pt x="1699" y="50"/>
                  <a:pt x="1701" y="50"/>
                </a:cubicBezTo>
                <a:cubicBezTo>
                  <a:pt x="1718" y="53"/>
                  <a:pt x="1738" y="46"/>
                  <a:pt x="1750" y="59"/>
                </a:cubicBezTo>
                <a:cubicBezTo>
                  <a:pt x="1751" y="59"/>
                  <a:pt x="1755" y="60"/>
                  <a:pt x="1755" y="60"/>
                </a:cubicBezTo>
                <a:cubicBezTo>
                  <a:pt x="1776" y="46"/>
                  <a:pt x="1802" y="56"/>
                  <a:pt x="1825" y="54"/>
                </a:cubicBezTo>
                <a:cubicBezTo>
                  <a:pt x="1841" y="53"/>
                  <a:pt x="1863" y="57"/>
                  <a:pt x="1873" y="54"/>
                </a:cubicBezTo>
                <a:cubicBezTo>
                  <a:pt x="1888" y="49"/>
                  <a:pt x="1894" y="50"/>
                  <a:pt x="1904" y="56"/>
                </a:cubicBezTo>
                <a:cubicBezTo>
                  <a:pt x="1905" y="57"/>
                  <a:pt x="1913" y="56"/>
                  <a:pt x="1913" y="55"/>
                </a:cubicBezTo>
                <a:cubicBezTo>
                  <a:pt x="1919" y="47"/>
                  <a:pt x="1924" y="43"/>
                  <a:pt x="1929" y="55"/>
                </a:cubicBezTo>
                <a:cubicBezTo>
                  <a:pt x="1929" y="56"/>
                  <a:pt x="1936" y="56"/>
                  <a:pt x="1937" y="55"/>
                </a:cubicBezTo>
                <a:cubicBezTo>
                  <a:pt x="1951" y="40"/>
                  <a:pt x="1975" y="48"/>
                  <a:pt x="1992" y="49"/>
                </a:cubicBezTo>
                <a:cubicBezTo>
                  <a:pt x="2050" y="52"/>
                  <a:pt x="2107" y="53"/>
                  <a:pt x="2165" y="55"/>
                </a:cubicBezTo>
                <a:cubicBezTo>
                  <a:pt x="2184" y="55"/>
                  <a:pt x="2204" y="56"/>
                  <a:pt x="2223" y="56"/>
                </a:cubicBezTo>
                <a:cubicBezTo>
                  <a:pt x="2232" y="56"/>
                  <a:pt x="2243" y="59"/>
                  <a:pt x="2247" y="50"/>
                </a:cubicBezTo>
                <a:cubicBezTo>
                  <a:pt x="2248" y="48"/>
                  <a:pt x="2261" y="45"/>
                  <a:pt x="2266" y="52"/>
                </a:cubicBezTo>
                <a:cubicBezTo>
                  <a:pt x="2270" y="58"/>
                  <a:pt x="2280" y="58"/>
                  <a:pt x="2287" y="55"/>
                </a:cubicBezTo>
                <a:cubicBezTo>
                  <a:pt x="2302" y="47"/>
                  <a:pt x="2306" y="47"/>
                  <a:pt x="2316" y="58"/>
                </a:cubicBezTo>
                <a:cubicBezTo>
                  <a:pt x="2326" y="54"/>
                  <a:pt x="2335" y="42"/>
                  <a:pt x="2348" y="57"/>
                </a:cubicBezTo>
                <a:cubicBezTo>
                  <a:pt x="2350" y="59"/>
                  <a:pt x="2358" y="62"/>
                  <a:pt x="2365" y="58"/>
                </a:cubicBezTo>
                <a:cubicBezTo>
                  <a:pt x="2381" y="51"/>
                  <a:pt x="2397" y="48"/>
                  <a:pt x="2411" y="60"/>
                </a:cubicBezTo>
                <a:cubicBezTo>
                  <a:pt x="2414" y="62"/>
                  <a:pt x="2417" y="62"/>
                  <a:pt x="2420" y="60"/>
                </a:cubicBezTo>
                <a:cubicBezTo>
                  <a:pt x="2440" y="51"/>
                  <a:pt x="2472" y="50"/>
                  <a:pt x="2490" y="59"/>
                </a:cubicBezTo>
                <a:cubicBezTo>
                  <a:pt x="2496" y="62"/>
                  <a:pt x="2498" y="60"/>
                  <a:pt x="2504" y="58"/>
                </a:cubicBezTo>
                <a:cubicBezTo>
                  <a:pt x="2512" y="55"/>
                  <a:pt x="2525" y="51"/>
                  <a:pt x="2528" y="62"/>
                </a:cubicBezTo>
                <a:cubicBezTo>
                  <a:pt x="2529" y="68"/>
                  <a:pt x="2536" y="66"/>
                  <a:pt x="2541" y="66"/>
                </a:cubicBezTo>
                <a:cubicBezTo>
                  <a:pt x="2589" y="67"/>
                  <a:pt x="2637" y="66"/>
                  <a:pt x="2685" y="66"/>
                </a:cubicBezTo>
                <a:cubicBezTo>
                  <a:pt x="2686" y="66"/>
                  <a:pt x="2688" y="67"/>
                  <a:pt x="2689" y="66"/>
                </a:cubicBezTo>
                <a:cubicBezTo>
                  <a:pt x="2701" y="59"/>
                  <a:pt x="2715" y="64"/>
                  <a:pt x="2728" y="63"/>
                </a:cubicBezTo>
                <a:cubicBezTo>
                  <a:pt x="2733" y="63"/>
                  <a:pt x="2745" y="67"/>
                  <a:pt x="2745" y="57"/>
                </a:cubicBezTo>
                <a:cubicBezTo>
                  <a:pt x="2745" y="55"/>
                  <a:pt x="2757" y="55"/>
                  <a:pt x="2761" y="56"/>
                </a:cubicBezTo>
                <a:cubicBezTo>
                  <a:pt x="2777" y="62"/>
                  <a:pt x="2790" y="61"/>
                  <a:pt x="2803" y="54"/>
                </a:cubicBezTo>
                <a:cubicBezTo>
                  <a:pt x="2805" y="53"/>
                  <a:pt x="2807" y="51"/>
                  <a:pt x="2811" y="53"/>
                </a:cubicBezTo>
                <a:cubicBezTo>
                  <a:pt x="2819" y="59"/>
                  <a:pt x="2830" y="57"/>
                  <a:pt x="2835" y="51"/>
                </a:cubicBezTo>
                <a:cubicBezTo>
                  <a:pt x="2837" y="49"/>
                  <a:pt x="2855" y="47"/>
                  <a:pt x="2856" y="49"/>
                </a:cubicBezTo>
                <a:cubicBezTo>
                  <a:pt x="2858" y="53"/>
                  <a:pt x="2867" y="54"/>
                  <a:pt x="2867" y="54"/>
                </a:cubicBezTo>
                <a:cubicBezTo>
                  <a:pt x="2882" y="73"/>
                  <a:pt x="2886" y="54"/>
                  <a:pt x="2889" y="51"/>
                </a:cubicBezTo>
                <a:cubicBezTo>
                  <a:pt x="2896" y="39"/>
                  <a:pt x="2912" y="43"/>
                  <a:pt x="2921" y="46"/>
                </a:cubicBezTo>
                <a:cubicBezTo>
                  <a:pt x="2930" y="49"/>
                  <a:pt x="2940" y="50"/>
                  <a:pt x="2945" y="47"/>
                </a:cubicBezTo>
                <a:cubicBezTo>
                  <a:pt x="2973" y="35"/>
                  <a:pt x="3005" y="37"/>
                  <a:pt x="3035" y="36"/>
                </a:cubicBezTo>
                <a:cubicBezTo>
                  <a:pt x="3099" y="33"/>
                  <a:pt x="3161" y="27"/>
                  <a:pt x="3225" y="25"/>
                </a:cubicBezTo>
                <a:cubicBezTo>
                  <a:pt x="3228" y="24"/>
                  <a:pt x="3234" y="24"/>
                  <a:pt x="3234" y="23"/>
                </a:cubicBezTo>
                <a:cubicBezTo>
                  <a:pt x="3239" y="5"/>
                  <a:pt x="3264" y="16"/>
                  <a:pt x="3278" y="12"/>
                </a:cubicBezTo>
                <a:cubicBezTo>
                  <a:pt x="3286" y="9"/>
                  <a:pt x="3296" y="7"/>
                  <a:pt x="3304" y="6"/>
                </a:cubicBezTo>
                <a:cubicBezTo>
                  <a:pt x="3330" y="0"/>
                  <a:pt x="3359" y="0"/>
                  <a:pt x="3387" y="1"/>
                </a:cubicBezTo>
                <a:cubicBezTo>
                  <a:pt x="3394" y="2"/>
                  <a:pt x="3390" y="7"/>
                  <a:pt x="3392" y="10"/>
                </a:cubicBezTo>
                <a:cubicBezTo>
                  <a:pt x="3395" y="14"/>
                  <a:pt x="3401" y="7"/>
                  <a:pt x="3403" y="12"/>
                </a:cubicBezTo>
                <a:cubicBezTo>
                  <a:pt x="3405" y="18"/>
                  <a:pt x="3393" y="16"/>
                  <a:pt x="3393" y="18"/>
                </a:cubicBezTo>
                <a:cubicBezTo>
                  <a:pt x="3392" y="29"/>
                  <a:pt x="3372" y="33"/>
                  <a:pt x="3369" y="41"/>
                </a:cubicBezTo>
                <a:cubicBezTo>
                  <a:pt x="3366" y="49"/>
                  <a:pt x="3364" y="60"/>
                  <a:pt x="3375" y="67"/>
                </a:cubicBezTo>
                <a:cubicBezTo>
                  <a:pt x="3387" y="76"/>
                  <a:pt x="3385" y="86"/>
                  <a:pt x="3381" y="94"/>
                </a:cubicBezTo>
                <a:cubicBezTo>
                  <a:pt x="3378" y="100"/>
                  <a:pt x="3379" y="105"/>
                  <a:pt x="3378" y="110"/>
                </a:cubicBezTo>
                <a:cubicBezTo>
                  <a:pt x="3375" y="121"/>
                  <a:pt x="3387" y="132"/>
                  <a:pt x="3375" y="143"/>
                </a:cubicBezTo>
                <a:cubicBezTo>
                  <a:pt x="3373" y="145"/>
                  <a:pt x="3362" y="158"/>
                  <a:pt x="3385" y="159"/>
                </a:cubicBezTo>
                <a:cubicBezTo>
                  <a:pt x="3386" y="159"/>
                  <a:pt x="3387" y="163"/>
                  <a:pt x="3387" y="165"/>
                </a:cubicBezTo>
                <a:cubicBezTo>
                  <a:pt x="3382" y="175"/>
                  <a:pt x="3380" y="184"/>
                  <a:pt x="3378" y="194"/>
                </a:cubicBezTo>
                <a:cubicBezTo>
                  <a:pt x="3374" y="208"/>
                  <a:pt x="3371" y="210"/>
                  <a:pt x="3386" y="223"/>
                </a:cubicBezTo>
                <a:cubicBezTo>
                  <a:pt x="3388" y="225"/>
                  <a:pt x="3389" y="230"/>
                  <a:pt x="3386" y="231"/>
                </a:cubicBezTo>
                <a:cubicBezTo>
                  <a:pt x="3376" y="237"/>
                  <a:pt x="3383" y="248"/>
                  <a:pt x="3371" y="253"/>
                </a:cubicBezTo>
                <a:cubicBezTo>
                  <a:pt x="3371" y="253"/>
                  <a:pt x="3371" y="254"/>
                  <a:pt x="3370" y="254"/>
                </a:cubicBezTo>
                <a:cubicBezTo>
                  <a:pt x="3361" y="262"/>
                  <a:pt x="3385" y="263"/>
                  <a:pt x="3378" y="270"/>
                </a:cubicBezTo>
                <a:cubicBezTo>
                  <a:pt x="3372" y="276"/>
                  <a:pt x="3371" y="282"/>
                  <a:pt x="3383" y="286"/>
                </a:cubicBezTo>
                <a:cubicBezTo>
                  <a:pt x="3386" y="287"/>
                  <a:pt x="3388" y="290"/>
                  <a:pt x="3386" y="290"/>
                </a:cubicBezTo>
                <a:cubicBezTo>
                  <a:pt x="3368" y="296"/>
                  <a:pt x="3387" y="309"/>
                  <a:pt x="3372" y="315"/>
                </a:cubicBezTo>
                <a:cubicBezTo>
                  <a:pt x="3371" y="316"/>
                  <a:pt x="3371" y="317"/>
                  <a:pt x="3371" y="319"/>
                </a:cubicBezTo>
                <a:cubicBezTo>
                  <a:pt x="3392" y="321"/>
                  <a:pt x="3378" y="332"/>
                  <a:pt x="3384" y="338"/>
                </a:cubicBezTo>
                <a:cubicBezTo>
                  <a:pt x="3386" y="341"/>
                  <a:pt x="3386" y="345"/>
                  <a:pt x="3379" y="347"/>
                </a:cubicBezTo>
                <a:cubicBezTo>
                  <a:pt x="3374" y="349"/>
                  <a:pt x="3373" y="352"/>
                  <a:pt x="3374" y="355"/>
                </a:cubicBezTo>
                <a:cubicBezTo>
                  <a:pt x="3378" y="368"/>
                  <a:pt x="3382" y="380"/>
                  <a:pt x="3377" y="394"/>
                </a:cubicBezTo>
                <a:cubicBezTo>
                  <a:pt x="3376" y="398"/>
                  <a:pt x="3383" y="405"/>
                  <a:pt x="3385" y="411"/>
                </a:cubicBezTo>
                <a:cubicBezTo>
                  <a:pt x="3392" y="428"/>
                  <a:pt x="3386" y="443"/>
                  <a:pt x="3383" y="460"/>
                </a:cubicBezTo>
                <a:cubicBezTo>
                  <a:pt x="3381" y="470"/>
                  <a:pt x="3385" y="480"/>
                  <a:pt x="3387" y="490"/>
                </a:cubicBezTo>
                <a:cubicBezTo>
                  <a:pt x="3389" y="496"/>
                  <a:pt x="3394" y="501"/>
                  <a:pt x="3381" y="504"/>
                </a:cubicBezTo>
                <a:cubicBezTo>
                  <a:pt x="3376" y="505"/>
                  <a:pt x="3378" y="509"/>
                  <a:pt x="3379" y="512"/>
                </a:cubicBezTo>
                <a:cubicBezTo>
                  <a:pt x="3384" y="533"/>
                  <a:pt x="3395" y="554"/>
                  <a:pt x="3389" y="574"/>
                </a:cubicBezTo>
                <a:cubicBezTo>
                  <a:pt x="3384" y="589"/>
                  <a:pt x="3397" y="605"/>
                  <a:pt x="3377" y="619"/>
                </a:cubicBezTo>
                <a:cubicBezTo>
                  <a:pt x="3375" y="620"/>
                  <a:pt x="3373" y="631"/>
                  <a:pt x="3383" y="633"/>
                </a:cubicBezTo>
                <a:cubicBezTo>
                  <a:pt x="3391" y="635"/>
                  <a:pt x="3390" y="638"/>
                  <a:pt x="3391" y="641"/>
                </a:cubicBezTo>
                <a:cubicBezTo>
                  <a:pt x="3395" y="650"/>
                  <a:pt x="3393" y="657"/>
                  <a:pt x="3380" y="661"/>
                </a:cubicBezTo>
                <a:cubicBezTo>
                  <a:pt x="3375" y="664"/>
                  <a:pt x="3369" y="666"/>
                  <a:pt x="3380" y="667"/>
                </a:cubicBezTo>
                <a:cubicBezTo>
                  <a:pt x="3387" y="668"/>
                  <a:pt x="3386" y="670"/>
                  <a:pt x="3387" y="673"/>
                </a:cubicBezTo>
                <a:cubicBezTo>
                  <a:pt x="3388" y="681"/>
                  <a:pt x="3375" y="690"/>
                  <a:pt x="3391" y="697"/>
                </a:cubicBezTo>
                <a:cubicBezTo>
                  <a:pt x="3392" y="698"/>
                  <a:pt x="3392" y="703"/>
                  <a:pt x="3388" y="704"/>
                </a:cubicBezTo>
                <a:cubicBezTo>
                  <a:pt x="3368" y="704"/>
                  <a:pt x="3372" y="712"/>
                  <a:pt x="3373" y="719"/>
                </a:cubicBezTo>
                <a:cubicBezTo>
                  <a:pt x="3374" y="724"/>
                  <a:pt x="3374" y="729"/>
                  <a:pt x="3368" y="735"/>
                </a:cubicBezTo>
                <a:cubicBezTo>
                  <a:pt x="3363" y="739"/>
                  <a:pt x="3362" y="747"/>
                  <a:pt x="3373" y="754"/>
                </a:cubicBezTo>
                <a:cubicBezTo>
                  <a:pt x="3384" y="761"/>
                  <a:pt x="3386" y="773"/>
                  <a:pt x="3380" y="781"/>
                </a:cubicBezTo>
                <a:cubicBezTo>
                  <a:pt x="3376" y="786"/>
                  <a:pt x="3374" y="790"/>
                  <a:pt x="3374" y="795"/>
                </a:cubicBezTo>
                <a:cubicBezTo>
                  <a:pt x="3375" y="808"/>
                  <a:pt x="3364" y="821"/>
                  <a:pt x="3371" y="835"/>
                </a:cubicBezTo>
                <a:cubicBezTo>
                  <a:pt x="3373" y="838"/>
                  <a:pt x="3354" y="843"/>
                  <a:pt x="3349" y="842"/>
                </a:cubicBezTo>
                <a:cubicBezTo>
                  <a:pt x="3336" y="838"/>
                  <a:pt x="3319" y="840"/>
                  <a:pt x="3317" y="846"/>
                </a:cubicBezTo>
                <a:cubicBezTo>
                  <a:pt x="3313" y="854"/>
                  <a:pt x="3306" y="853"/>
                  <a:pt x="3297" y="853"/>
                </a:cubicBezTo>
                <a:cubicBezTo>
                  <a:pt x="3275" y="853"/>
                  <a:pt x="3254" y="853"/>
                  <a:pt x="3232" y="855"/>
                </a:cubicBezTo>
                <a:cubicBezTo>
                  <a:pt x="3209" y="857"/>
                  <a:pt x="3185" y="851"/>
                  <a:pt x="3161" y="853"/>
                </a:cubicBezTo>
                <a:cubicBezTo>
                  <a:pt x="3147" y="854"/>
                  <a:pt x="3133" y="853"/>
                  <a:pt x="3121" y="860"/>
                </a:cubicBezTo>
                <a:cubicBezTo>
                  <a:pt x="3121" y="861"/>
                  <a:pt x="3112" y="866"/>
                  <a:pt x="3106" y="860"/>
                </a:cubicBezTo>
                <a:cubicBezTo>
                  <a:pt x="3102" y="855"/>
                  <a:pt x="3064" y="857"/>
                  <a:pt x="3058" y="860"/>
                </a:cubicBezTo>
                <a:cubicBezTo>
                  <a:pt x="3040" y="869"/>
                  <a:pt x="3038" y="868"/>
                  <a:pt x="3012" y="862"/>
                </a:cubicBezTo>
                <a:cubicBezTo>
                  <a:pt x="3006" y="861"/>
                  <a:pt x="2986" y="858"/>
                  <a:pt x="2980" y="868"/>
                </a:cubicBezTo>
                <a:cubicBezTo>
                  <a:pt x="2978" y="872"/>
                  <a:pt x="2974" y="874"/>
                  <a:pt x="2968" y="874"/>
                </a:cubicBezTo>
                <a:cubicBezTo>
                  <a:pt x="2956" y="874"/>
                  <a:pt x="2946" y="875"/>
                  <a:pt x="2935" y="876"/>
                </a:cubicBezTo>
                <a:cubicBezTo>
                  <a:pt x="2927" y="877"/>
                  <a:pt x="2919" y="879"/>
                  <a:pt x="2911" y="871"/>
                </a:cubicBezTo>
                <a:cubicBezTo>
                  <a:pt x="2903" y="863"/>
                  <a:pt x="2886" y="871"/>
                  <a:pt x="2874" y="872"/>
                </a:cubicBezTo>
                <a:cubicBezTo>
                  <a:pt x="2859" y="874"/>
                  <a:pt x="2853" y="875"/>
                  <a:pt x="2853" y="864"/>
                </a:cubicBezTo>
                <a:cubicBezTo>
                  <a:pt x="2853" y="859"/>
                  <a:pt x="2845" y="858"/>
                  <a:pt x="2838" y="858"/>
                </a:cubicBezTo>
                <a:cubicBezTo>
                  <a:pt x="2766" y="858"/>
                  <a:pt x="2694" y="858"/>
                  <a:pt x="2622" y="858"/>
                </a:cubicBezTo>
                <a:cubicBezTo>
                  <a:pt x="2616" y="858"/>
                  <a:pt x="2607" y="857"/>
                  <a:pt x="2608" y="863"/>
                </a:cubicBezTo>
                <a:cubicBezTo>
                  <a:pt x="2610" y="873"/>
                  <a:pt x="2600" y="872"/>
                  <a:pt x="2591" y="871"/>
                </a:cubicBezTo>
                <a:cubicBezTo>
                  <a:pt x="2496" y="868"/>
                  <a:pt x="2401" y="868"/>
                  <a:pt x="2306" y="864"/>
                </a:cubicBezTo>
                <a:cubicBezTo>
                  <a:pt x="2297" y="863"/>
                  <a:pt x="2286" y="860"/>
                  <a:pt x="2280" y="870"/>
                </a:cubicBezTo>
                <a:cubicBezTo>
                  <a:pt x="2278" y="873"/>
                  <a:pt x="2260" y="874"/>
                  <a:pt x="2254" y="869"/>
                </a:cubicBezTo>
                <a:cubicBezTo>
                  <a:pt x="2241" y="860"/>
                  <a:pt x="2228" y="862"/>
                  <a:pt x="2214" y="867"/>
                </a:cubicBezTo>
                <a:cubicBezTo>
                  <a:pt x="2212" y="868"/>
                  <a:pt x="2211" y="868"/>
                  <a:pt x="2208" y="867"/>
                </a:cubicBezTo>
                <a:cubicBezTo>
                  <a:pt x="2183" y="859"/>
                  <a:pt x="2184" y="859"/>
                  <a:pt x="2157" y="868"/>
                </a:cubicBezTo>
                <a:cubicBezTo>
                  <a:pt x="2149" y="870"/>
                  <a:pt x="2134" y="872"/>
                  <a:pt x="2128" y="865"/>
                </a:cubicBezTo>
                <a:cubicBezTo>
                  <a:pt x="2122" y="859"/>
                  <a:pt x="2112" y="859"/>
                  <a:pt x="2108" y="862"/>
                </a:cubicBezTo>
                <a:cubicBezTo>
                  <a:pt x="2092" y="871"/>
                  <a:pt x="2074" y="864"/>
                  <a:pt x="2057" y="866"/>
                </a:cubicBezTo>
                <a:cubicBezTo>
                  <a:pt x="2045" y="868"/>
                  <a:pt x="2051" y="859"/>
                  <a:pt x="2042" y="858"/>
                </a:cubicBezTo>
                <a:cubicBezTo>
                  <a:pt x="2031" y="857"/>
                  <a:pt x="2025" y="863"/>
                  <a:pt x="2016" y="863"/>
                </a:cubicBezTo>
                <a:cubicBezTo>
                  <a:pt x="1979" y="864"/>
                  <a:pt x="1941" y="864"/>
                  <a:pt x="1904" y="863"/>
                </a:cubicBezTo>
                <a:cubicBezTo>
                  <a:pt x="1895" y="862"/>
                  <a:pt x="1885" y="863"/>
                  <a:pt x="1877" y="857"/>
                </a:cubicBezTo>
                <a:cubicBezTo>
                  <a:pt x="1872" y="852"/>
                  <a:pt x="1868" y="861"/>
                  <a:pt x="1861" y="861"/>
                </a:cubicBezTo>
                <a:cubicBezTo>
                  <a:pt x="1837" y="861"/>
                  <a:pt x="1811" y="863"/>
                  <a:pt x="1787" y="860"/>
                </a:cubicBezTo>
                <a:cubicBezTo>
                  <a:pt x="1756" y="857"/>
                  <a:pt x="1725" y="857"/>
                  <a:pt x="1695" y="859"/>
                </a:cubicBezTo>
                <a:cubicBezTo>
                  <a:pt x="1681" y="860"/>
                  <a:pt x="1667" y="863"/>
                  <a:pt x="1652" y="863"/>
                </a:cubicBezTo>
                <a:cubicBezTo>
                  <a:pt x="1644" y="863"/>
                  <a:pt x="1635" y="865"/>
                  <a:pt x="1631" y="858"/>
                </a:cubicBezTo>
                <a:cubicBezTo>
                  <a:pt x="1628" y="854"/>
                  <a:pt x="1620" y="855"/>
                  <a:pt x="1620" y="857"/>
                </a:cubicBezTo>
                <a:cubicBezTo>
                  <a:pt x="1620" y="870"/>
                  <a:pt x="1605" y="864"/>
                  <a:pt x="1600" y="863"/>
                </a:cubicBezTo>
                <a:cubicBezTo>
                  <a:pt x="1577" y="860"/>
                  <a:pt x="1554" y="861"/>
                  <a:pt x="1530" y="861"/>
                </a:cubicBezTo>
                <a:cubicBezTo>
                  <a:pt x="1526" y="861"/>
                  <a:pt x="1521" y="860"/>
                  <a:pt x="1517" y="863"/>
                </a:cubicBezTo>
                <a:cubicBezTo>
                  <a:pt x="1513" y="867"/>
                  <a:pt x="1508" y="868"/>
                  <a:pt x="1506" y="862"/>
                </a:cubicBezTo>
                <a:cubicBezTo>
                  <a:pt x="1506" y="861"/>
                  <a:pt x="1500" y="861"/>
                  <a:pt x="1499" y="861"/>
                </a:cubicBezTo>
                <a:cubicBezTo>
                  <a:pt x="1475" y="872"/>
                  <a:pt x="1449" y="863"/>
                  <a:pt x="1425" y="866"/>
                </a:cubicBezTo>
                <a:cubicBezTo>
                  <a:pt x="1421" y="866"/>
                  <a:pt x="1416" y="866"/>
                  <a:pt x="1415" y="863"/>
                </a:cubicBezTo>
                <a:cubicBezTo>
                  <a:pt x="1414" y="856"/>
                  <a:pt x="1404" y="857"/>
                  <a:pt x="1401" y="859"/>
                </a:cubicBezTo>
                <a:cubicBezTo>
                  <a:pt x="1383" y="867"/>
                  <a:pt x="1364" y="862"/>
                  <a:pt x="1345" y="863"/>
                </a:cubicBezTo>
                <a:cubicBezTo>
                  <a:pt x="1337" y="864"/>
                  <a:pt x="1328" y="862"/>
                  <a:pt x="1324" y="869"/>
                </a:cubicBezTo>
                <a:cubicBezTo>
                  <a:pt x="1324" y="869"/>
                  <a:pt x="1320" y="870"/>
                  <a:pt x="1319" y="870"/>
                </a:cubicBezTo>
                <a:cubicBezTo>
                  <a:pt x="1291" y="858"/>
                  <a:pt x="1262" y="875"/>
                  <a:pt x="1233" y="869"/>
                </a:cubicBezTo>
                <a:cubicBezTo>
                  <a:pt x="1229" y="868"/>
                  <a:pt x="1226" y="869"/>
                  <a:pt x="1225" y="873"/>
                </a:cubicBezTo>
                <a:cubicBezTo>
                  <a:pt x="1222" y="879"/>
                  <a:pt x="1218" y="876"/>
                  <a:pt x="1214" y="873"/>
                </a:cubicBezTo>
                <a:cubicBezTo>
                  <a:pt x="1206" y="866"/>
                  <a:pt x="1204" y="865"/>
                  <a:pt x="1200" y="872"/>
                </a:cubicBezTo>
                <a:cubicBezTo>
                  <a:pt x="1197" y="878"/>
                  <a:pt x="1192" y="876"/>
                  <a:pt x="1186" y="875"/>
                </a:cubicBezTo>
                <a:cubicBezTo>
                  <a:pt x="1149" y="873"/>
                  <a:pt x="1111" y="871"/>
                  <a:pt x="1076" y="875"/>
                </a:cubicBezTo>
                <a:cubicBezTo>
                  <a:pt x="1050" y="878"/>
                  <a:pt x="1025" y="880"/>
                  <a:pt x="1001" y="878"/>
                </a:cubicBezTo>
                <a:cubicBezTo>
                  <a:pt x="971" y="876"/>
                  <a:pt x="941" y="874"/>
                  <a:pt x="913" y="877"/>
                </a:cubicBezTo>
                <a:cubicBezTo>
                  <a:pt x="888" y="880"/>
                  <a:pt x="864" y="882"/>
                  <a:pt x="840" y="882"/>
                </a:cubicBezTo>
                <a:cubicBezTo>
                  <a:pt x="828" y="882"/>
                  <a:pt x="815" y="883"/>
                  <a:pt x="803" y="880"/>
                </a:cubicBezTo>
                <a:cubicBezTo>
                  <a:pt x="799" y="879"/>
                  <a:pt x="792" y="879"/>
                  <a:pt x="789" y="881"/>
                </a:cubicBezTo>
                <a:cubicBezTo>
                  <a:pt x="771" y="893"/>
                  <a:pt x="749" y="885"/>
                  <a:pt x="728" y="886"/>
                </a:cubicBezTo>
                <a:cubicBezTo>
                  <a:pt x="717" y="887"/>
                  <a:pt x="705" y="881"/>
                  <a:pt x="694" y="889"/>
                </a:cubicBezTo>
                <a:cubicBezTo>
                  <a:pt x="692" y="890"/>
                  <a:pt x="687" y="890"/>
                  <a:pt x="685" y="888"/>
                </a:cubicBezTo>
                <a:cubicBezTo>
                  <a:pt x="679" y="883"/>
                  <a:pt x="675" y="882"/>
                  <a:pt x="670" y="888"/>
                </a:cubicBezTo>
                <a:cubicBezTo>
                  <a:pt x="669" y="889"/>
                  <a:pt x="664" y="890"/>
                  <a:pt x="662" y="889"/>
                </a:cubicBezTo>
                <a:cubicBezTo>
                  <a:pt x="639" y="883"/>
                  <a:pt x="616" y="893"/>
                  <a:pt x="593" y="889"/>
                </a:cubicBezTo>
                <a:cubicBezTo>
                  <a:pt x="571" y="886"/>
                  <a:pt x="552" y="880"/>
                  <a:pt x="528" y="882"/>
                </a:cubicBezTo>
                <a:cubicBezTo>
                  <a:pt x="477" y="888"/>
                  <a:pt x="426" y="893"/>
                  <a:pt x="375" y="892"/>
                </a:cubicBezTo>
                <a:cubicBezTo>
                  <a:pt x="345" y="907"/>
                  <a:pt x="309" y="901"/>
                  <a:pt x="276" y="904"/>
                </a:cubicBezTo>
                <a:cubicBezTo>
                  <a:pt x="242" y="907"/>
                  <a:pt x="207" y="907"/>
                  <a:pt x="173" y="908"/>
                </a:cubicBezTo>
                <a:cubicBezTo>
                  <a:pt x="164" y="908"/>
                  <a:pt x="139" y="898"/>
                  <a:pt x="132" y="894"/>
                </a:cubicBezTo>
                <a:cubicBezTo>
                  <a:pt x="123" y="887"/>
                  <a:pt x="108" y="887"/>
                  <a:pt x="95" y="885"/>
                </a:cubicBezTo>
                <a:cubicBezTo>
                  <a:pt x="86" y="884"/>
                  <a:pt x="83" y="880"/>
                  <a:pt x="78" y="876"/>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4" name="Text Placeholder 3"/>
          <p:cNvSpPr>
            <a:spLocks noGrp="1"/>
          </p:cNvSpPr>
          <p:nvPr>
            <p:ph type="body" sz="quarter" idx="10"/>
          </p:nvPr>
        </p:nvSpPr>
        <p:spPr>
          <a:xfrm>
            <a:off x="342899" y="1815548"/>
            <a:ext cx="8445600" cy="4218052"/>
          </a:xfrm>
        </p:spPr>
        <p:txBody>
          <a:bodyPr>
            <a:normAutofit lnSpcReduction="10000"/>
          </a:bodyPr>
          <a:lstStyle/>
          <a:p>
            <a:r>
              <a:rPr lang="en-GB" smtClean="0">
                <a:solidFill>
                  <a:schemeClr val="bg1"/>
                </a:solidFill>
              </a:rPr>
              <a:t>MORE GENDER </a:t>
            </a:r>
            <a:r>
              <a:rPr lang="en-GB" dirty="0" smtClean="0">
                <a:solidFill>
                  <a:schemeClr val="bg1"/>
                </a:solidFill>
              </a:rPr>
              <a:t>ANALYSIS CONCEPTS</a:t>
            </a:r>
            <a:endParaRPr lang="en-GB" dirty="0">
              <a:solidFill>
                <a:schemeClr val="bg1"/>
              </a:solidFill>
            </a:endParaRPr>
          </a:p>
        </p:txBody>
      </p:sp>
    </p:spTree>
    <p:extLst>
      <p:ext uri="{BB962C8B-B14F-4D97-AF65-F5344CB8AC3E}">
        <p14:creationId xmlns:p14="http://schemas.microsoft.com/office/powerpoint/2010/main" val="22675308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2000" dirty="0"/>
              <a:t>• </a:t>
            </a:r>
            <a:r>
              <a:rPr lang="en-AU" sz="2800" dirty="0" smtClean="0"/>
              <a:t>Each group to take a sub-set of gender analysis concepts and definitions </a:t>
            </a:r>
            <a:endParaRPr lang="en-AU" sz="2800" dirty="0"/>
          </a:p>
          <a:p>
            <a:r>
              <a:rPr lang="en-AU" sz="2800" dirty="0"/>
              <a:t>• </a:t>
            </a:r>
            <a:r>
              <a:rPr lang="en-AU" sz="2800" dirty="0" smtClean="0"/>
              <a:t>Match each concept to the definition </a:t>
            </a:r>
          </a:p>
          <a:p>
            <a:pPr marL="342900" indent="-342900">
              <a:buFont typeface="Arial" panose="020B0604020202020204" pitchFamily="34" charset="0"/>
              <a:buChar char="•"/>
            </a:pPr>
            <a:r>
              <a:rPr lang="en-AU" sz="2800" dirty="0" smtClean="0"/>
              <a:t>Each group to choose I concept &amp; its definition and discuss Why or How this concept is relevant to WASH</a:t>
            </a:r>
            <a:endParaRPr lang="en-AU" sz="2800" dirty="0"/>
          </a:p>
          <a:p>
            <a:r>
              <a:rPr lang="en-AU" sz="2800" dirty="0" smtClean="0"/>
              <a:t>• Discuss at Plenary </a:t>
            </a:r>
            <a:endParaRPr lang="en-AU" sz="2800" dirty="0"/>
          </a:p>
        </p:txBody>
      </p:sp>
      <p:sp>
        <p:nvSpPr>
          <p:cNvPr id="4" name="Slide Number Placeholder 3"/>
          <p:cNvSpPr>
            <a:spLocks noGrp="1"/>
          </p:cNvSpPr>
          <p:nvPr>
            <p:ph type="sldNum" sz="quarter" idx="12"/>
          </p:nvPr>
        </p:nvSpPr>
        <p:spPr/>
        <p:txBody>
          <a:bodyPr/>
          <a:lstStyle/>
          <a:p>
            <a:fld id="{CB2ABBFD-A820-4820-BB68-F332EB00880D}" type="slidenum">
              <a:rPr lang="en-GB" smtClean="0"/>
              <a:t>13</a:t>
            </a:fld>
            <a:endParaRPr lang="en-GB" dirty="0"/>
          </a:p>
        </p:txBody>
      </p:sp>
      <p:sp>
        <p:nvSpPr>
          <p:cNvPr id="5" name="Text Placeholder 4"/>
          <p:cNvSpPr>
            <a:spLocks noGrp="1"/>
          </p:cNvSpPr>
          <p:nvPr>
            <p:ph type="body" sz="quarter" idx="13"/>
          </p:nvPr>
        </p:nvSpPr>
        <p:spPr/>
        <p:txBody>
          <a:bodyPr/>
          <a:lstStyle/>
          <a:p>
            <a:r>
              <a:rPr lang="en-US" dirty="0" smtClean="0"/>
              <a:t>GENDER CONCEPTS EXERCISE</a:t>
            </a:r>
          </a:p>
        </p:txBody>
      </p:sp>
    </p:spTree>
    <p:extLst>
      <p:ext uri="{BB962C8B-B14F-4D97-AF65-F5344CB8AC3E}">
        <p14:creationId xmlns:p14="http://schemas.microsoft.com/office/powerpoint/2010/main" val="778209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3824157" y="4227528"/>
            <a:ext cx="4359199" cy="1604963"/>
          </a:xfrm>
          <a:custGeom>
            <a:avLst/>
            <a:gdLst>
              <a:gd name="T0" fmla="*/ 15 w 3405"/>
              <a:gd name="T1" fmla="*/ 858 h 908"/>
              <a:gd name="T2" fmla="*/ 29 w 3405"/>
              <a:gd name="T3" fmla="*/ 821 h 908"/>
              <a:gd name="T4" fmla="*/ 20 w 3405"/>
              <a:gd name="T5" fmla="*/ 751 h 908"/>
              <a:gd name="T6" fmla="*/ 36 w 3405"/>
              <a:gd name="T7" fmla="*/ 696 h 908"/>
              <a:gd name="T8" fmla="*/ 25 w 3405"/>
              <a:gd name="T9" fmla="*/ 605 h 908"/>
              <a:gd name="T10" fmla="*/ 27 w 3405"/>
              <a:gd name="T11" fmla="*/ 515 h 908"/>
              <a:gd name="T12" fmla="*/ 33 w 3405"/>
              <a:gd name="T13" fmla="*/ 462 h 908"/>
              <a:gd name="T14" fmla="*/ 23 w 3405"/>
              <a:gd name="T15" fmla="*/ 332 h 908"/>
              <a:gd name="T16" fmla="*/ 36 w 3405"/>
              <a:gd name="T17" fmla="*/ 286 h 908"/>
              <a:gd name="T18" fmla="*/ 38 w 3405"/>
              <a:gd name="T19" fmla="*/ 215 h 908"/>
              <a:gd name="T20" fmla="*/ 41 w 3405"/>
              <a:gd name="T21" fmla="*/ 138 h 908"/>
              <a:gd name="T22" fmla="*/ 45 w 3405"/>
              <a:gd name="T23" fmla="*/ 102 h 908"/>
              <a:gd name="T24" fmla="*/ 316 w 3405"/>
              <a:gd name="T25" fmla="*/ 77 h 908"/>
              <a:gd name="T26" fmla="*/ 469 w 3405"/>
              <a:gd name="T27" fmla="*/ 76 h 908"/>
              <a:gd name="T28" fmla="*/ 586 w 3405"/>
              <a:gd name="T29" fmla="*/ 71 h 908"/>
              <a:gd name="T30" fmla="*/ 747 w 3405"/>
              <a:gd name="T31" fmla="*/ 66 h 908"/>
              <a:gd name="T32" fmla="*/ 816 w 3405"/>
              <a:gd name="T33" fmla="*/ 67 h 908"/>
              <a:gd name="T34" fmla="*/ 971 w 3405"/>
              <a:gd name="T35" fmla="*/ 61 h 908"/>
              <a:gd name="T36" fmla="*/ 1148 w 3405"/>
              <a:gd name="T37" fmla="*/ 58 h 908"/>
              <a:gd name="T38" fmla="*/ 1310 w 3405"/>
              <a:gd name="T39" fmla="*/ 58 h 908"/>
              <a:gd name="T40" fmla="*/ 1450 w 3405"/>
              <a:gd name="T41" fmla="*/ 51 h 908"/>
              <a:gd name="T42" fmla="*/ 1669 w 3405"/>
              <a:gd name="T43" fmla="*/ 51 h 908"/>
              <a:gd name="T44" fmla="*/ 1755 w 3405"/>
              <a:gd name="T45" fmla="*/ 60 h 908"/>
              <a:gd name="T46" fmla="*/ 1913 w 3405"/>
              <a:gd name="T47" fmla="*/ 55 h 908"/>
              <a:gd name="T48" fmla="*/ 2165 w 3405"/>
              <a:gd name="T49" fmla="*/ 55 h 908"/>
              <a:gd name="T50" fmla="*/ 2287 w 3405"/>
              <a:gd name="T51" fmla="*/ 55 h 908"/>
              <a:gd name="T52" fmla="*/ 2411 w 3405"/>
              <a:gd name="T53" fmla="*/ 60 h 908"/>
              <a:gd name="T54" fmla="*/ 2528 w 3405"/>
              <a:gd name="T55" fmla="*/ 62 h 908"/>
              <a:gd name="T56" fmla="*/ 2728 w 3405"/>
              <a:gd name="T57" fmla="*/ 63 h 908"/>
              <a:gd name="T58" fmla="*/ 2811 w 3405"/>
              <a:gd name="T59" fmla="*/ 53 h 908"/>
              <a:gd name="T60" fmla="*/ 2889 w 3405"/>
              <a:gd name="T61" fmla="*/ 51 h 908"/>
              <a:gd name="T62" fmla="*/ 3225 w 3405"/>
              <a:gd name="T63" fmla="*/ 25 h 908"/>
              <a:gd name="T64" fmla="*/ 3387 w 3405"/>
              <a:gd name="T65" fmla="*/ 1 h 908"/>
              <a:gd name="T66" fmla="*/ 3369 w 3405"/>
              <a:gd name="T67" fmla="*/ 41 h 908"/>
              <a:gd name="T68" fmla="*/ 3375 w 3405"/>
              <a:gd name="T69" fmla="*/ 143 h 908"/>
              <a:gd name="T70" fmla="*/ 3386 w 3405"/>
              <a:gd name="T71" fmla="*/ 223 h 908"/>
              <a:gd name="T72" fmla="*/ 3378 w 3405"/>
              <a:gd name="T73" fmla="*/ 270 h 908"/>
              <a:gd name="T74" fmla="*/ 3371 w 3405"/>
              <a:gd name="T75" fmla="*/ 319 h 908"/>
              <a:gd name="T76" fmla="*/ 3377 w 3405"/>
              <a:gd name="T77" fmla="*/ 394 h 908"/>
              <a:gd name="T78" fmla="*/ 3381 w 3405"/>
              <a:gd name="T79" fmla="*/ 504 h 908"/>
              <a:gd name="T80" fmla="*/ 3383 w 3405"/>
              <a:gd name="T81" fmla="*/ 633 h 908"/>
              <a:gd name="T82" fmla="*/ 3387 w 3405"/>
              <a:gd name="T83" fmla="*/ 673 h 908"/>
              <a:gd name="T84" fmla="*/ 3368 w 3405"/>
              <a:gd name="T85" fmla="*/ 735 h 908"/>
              <a:gd name="T86" fmla="*/ 3371 w 3405"/>
              <a:gd name="T87" fmla="*/ 835 h 908"/>
              <a:gd name="T88" fmla="*/ 3232 w 3405"/>
              <a:gd name="T89" fmla="*/ 855 h 908"/>
              <a:gd name="T90" fmla="*/ 3058 w 3405"/>
              <a:gd name="T91" fmla="*/ 860 h 908"/>
              <a:gd name="T92" fmla="*/ 2935 w 3405"/>
              <a:gd name="T93" fmla="*/ 876 h 908"/>
              <a:gd name="T94" fmla="*/ 2838 w 3405"/>
              <a:gd name="T95" fmla="*/ 858 h 908"/>
              <a:gd name="T96" fmla="*/ 2306 w 3405"/>
              <a:gd name="T97" fmla="*/ 864 h 908"/>
              <a:gd name="T98" fmla="*/ 2208 w 3405"/>
              <a:gd name="T99" fmla="*/ 867 h 908"/>
              <a:gd name="T100" fmla="*/ 2057 w 3405"/>
              <a:gd name="T101" fmla="*/ 866 h 908"/>
              <a:gd name="T102" fmla="*/ 1877 w 3405"/>
              <a:gd name="T103" fmla="*/ 857 h 908"/>
              <a:gd name="T104" fmla="*/ 1652 w 3405"/>
              <a:gd name="T105" fmla="*/ 863 h 908"/>
              <a:gd name="T106" fmla="*/ 1530 w 3405"/>
              <a:gd name="T107" fmla="*/ 861 h 908"/>
              <a:gd name="T108" fmla="*/ 1425 w 3405"/>
              <a:gd name="T109" fmla="*/ 866 h 908"/>
              <a:gd name="T110" fmla="*/ 1324 w 3405"/>
              <a:gd name="T111" fmla="*/ 869 h 908"/>
              <a:gd name="T112" fmla="*/ 1214 w 3405"/>
              <a:gd name="T113" fmla="*/ 873 h 908"/>
              <a:gd name="T114" fmla="*/ 1001 w 3405"/>
              <a:gd name="T115" fmla="*/ 878 h 908"/>
              <a:gd name="T116" fmla="*/ 789 w 3405"/>
              <a:gd name="T117" fmla="*/ 881 h 908"/>
              <a:gd name="T118" fmla="*/ 670 w 3405"/>
              <a:gd name="T119" fmla="*/ 888 h 908"/>
              <a:gd name="T120" fmla="*/ 375 w 3405"/>
              <a:gd name="T121" fmla="*/ 892 h 908"/>
              <a:gd name="T122" fmla="*/ 95 w 3405"/>
              <a:gd name="T123" fmla="*/ 885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5" h="908">
                <a:moveTo>
                  <a:pt x="78" y="876"/>
                </a:moveTo>
                <a:cubicBezTo>
                  <a:pt x="78" y="883"/>
                  <a:pt x="63" y="883"/>
                  <a:pt x="63" y="890"/>
                </a:cubicBezTo>
                <a:cubicBezTo>
                  <a:pt x="63" y="890"/>
                  <a:pt x="59" y="891"/>
                  <a:pt x="58" y="891"/>
                </a:cubicBezTo>
                <a:cubicBezTo>
                  <a:pt x="29" y="886"/>
                  <a:pt x="18" y="877"/>
                  <a:pt x="15" y="858"/>
                </a:cubicBezTo>
                <a:cubicBezTo>
                  <a:pt x="15" y="855"/>
                  <a:pt x="19" y="850"/>
                  <a:pt x="6" y="851"/>
                </a:cubicBezTo>
                <a:cubicBezTo>
                  <a:pt x="0" y="852"/>
                  <a:pt x="1" y="845"/>
                  <a:pt x="4" y="844"/>
                </a:cubicBezTo>
                <a:cubicBezTo>
                  <a:pt x="18" y="841"/>
                  <a:pt x="20" y="831"/>
                  <a:pt x="32" y="827"/>
                </a:cubicBezTo>
                <a:cubicBezTo>
                  <a:pt x="40" y="824"/>
                  <a:pt x="34" y="823"/>
                  <a:pt x="29" y="821"/>
                </a:cubicBezTo>
                <a:cubicBezTo>
                  <a:pt x="4" y="812"/>
                  <a:pt x="3" y="800"/>
                  <a:pt x="26" y="788"/>
                </a:cubicBezTo>
                <a:cubicBezTo>
                  <a:pt x="35" y="783"/>
                  <a:pt x="36" y="778"/>
                  <a:pt x="27" y="775"/>
                </a:cubicBezTo>
                <a:cubicBezTo>
                  <a:pt x="14" y="772"/>
                  <a:pt x="18" y="765"/>
                  <a:pt x="20" y="762"/>
                </a:cubicBezTo>
                <a:cubicBezTo>
                  <a:pt x="24" y="758"/>
                  <a:pt x="29" y="755"/>
                  <a:pt x="20" y="751"/>
                </a:cubicBezTo>
                <a:cubicBezTo>
                  <a:pt x="17" y="750"/>
                  <a:pt x="20" y="747"/>
                  <a:pt x="26" y="746"/>
                </a:cubicBezTo>
                <a:cubicBezTo>
                  <a:pt x="44" y="742"/>
                  <a:pt x="45" y="735"/>
                  <a:pt x="32" y="724"/>
                </a:cubicBezTo>
                <a:cubicBezTo>
                  <a:pt x="26" y="719"/>
                  <a:pt x="16" y="711"/>
                  <a:pt x="30" y="705"/>
                </a:cubicBezTo>
                <a:cubicBezTo>
                  <a:pt x="37" y="702"/>
                  <a:pt x="36" y="699"/>
                  <a:pt x="36" y="696"/>
                </a:cubicBezTo>
                <a:cubicBezTo>
                  <a:pt x="36" y="684"/>
                  <a:pt x="30" y="673"/>
                  <a:pt x="32" y="661"/>
                </a:cubicBezTo>
                <a:cubicBezTo>
                  <a:pt x="32" y="660"/>
                  <a:pt x="31" y="658"/>
                  <a:pt x="28" y="657"/>
                </a:cubicBezTo>
                <a:cubicBezTo>
                  <a:pt x="10" y="650"/>
                  <a:pt x="19" y="643"/>
                  <a:pt x="31" y="637"/>
                </a:cubicBezTo>
                <a:cubicBezTo>
                  <a:pt x="14" y="628"/>
                  <a:pt x="12" y="616"/>
                  <a:pt x="25" y="605"/>
                </a:cubicBezTo>
                <a:cubicBezTo>
                  <a:pt x="25" y="605"/>
                  <a:pt x="26" y="604"/>
                  <a:pt x="26" y="604"/>
                </a:cubicBezTo>
                <a:cubicBezTo>
                  <a:pt x="17" y="590"/>
                  <a:pt x="36" y="578"/>
                  <a:pt x="35" y="563"/>
                </a:cubicBezTo>
                <a:cubicBezTo>
                  <a:pt x="35" y="549"/>
                  <a:pt x="15" y="539"/>
                  <a:pt x="19" y="525"/>
                </a:cubicBezTo>
                <a:cubicBezTo>
                  <a:pt x="21" y="522"/>
                  <a:pt x="17" y="517"/>
                  <a:pt x="27" y="515"/>
                </a:cubicBezTo>
                <a:cubicBezTo>
                  <a:pt x="31" y="514"/>
                  <a:pt x="32" y="511"/>
                  <a:pt x="29" y="507"/>
                </a:cubicBezTo>
                <a:cubicBezTo>
                  <a:pt x="24" y="501"/>
                  <a:pt x="27" y="495"/>
                  <a:pt x="41" y="493"/>
                </a:cubicBezTo>
                <a:cubicBezTo>
                  <a:pt x="26" y="487"/>
                  <a:pt x="24" y="481"/>
                  <a:pt x="33" y="473"/>
                </a:cubicBezTo>
                <a:cubicBezTo>
                  <a:pt x="38" y="469"/>
                  <a:pt x="38" y="465"/>
                  <a:pt x="33" y="462"/>
                </a:cubicBezTo>
                <a:cubicBezTo>
                  <a:pt x="21" y="453"/>
                  <a:pt x="20" y="445"/>
                  <a:pt x="31" y="437"/>
                </a:cubicBezTo>
                <a:cubicBezTo>
                  <a:pt x="32" y="437"/>
                  <a:pt x="35" y="437"/>
                  <a:pt x="34" y="435"/>
                </a:cubicBezTo>
                <a:cubicBezTo>
                  <a:pt x="24" y="415"/>
                  <a:pt x="37" y="396"/>
                  <a:pt x="39" y="376"/>
                </a:cubicBezTo>
                <a:cubicBezTo>
                  <a:pt x="40" y="360"/>
                  <a:pt x="17" y="348"/>
                  <a:pt x="23" y="332"/>
                </a:cubicBezTo>
                <a:cubicBezTo>
                  <a:pt x="24" y="329"/>
                  <a:pt x="21" y="328"/>
                  <a:pt x="17" y="328"/>
                </a:cubicBezTo>
                <a:cubicBezTo>
                  <a:pt x="12" y="327"/>
                  <a:pt x="10" y="324"/>
                  <a:pt x="11" y="324"/>
                </a:cubicBezTo>
                <a:cubicBezTo>
                  <a:pt x="24" y="320"/>
                  <a:pt x="20" y="310"/>
                  <a:pt x="30" y="307"/>
                </a:cubicBezTo>
                <a:cubicBezTo>
                  <a:pt x="48" y="301"/>
                  <a:pt x="50" y="295"/>
                  <a:pt x="36" y="286"/>
                </a:cubicBezTo>
                <a:cubicBezTo>
                  <a:pt x="29" y="282"/>
                  <a:pt x="22" y="282"/>
                  <a:pt x="37" y="277"/>
                </a:cubicBezTo>
                <a:cubicBezTo>
                  <a:pt x="53" y="272"/>
                  <a:pt x="53" y="253"/>
                  <a:pt x="40" y="244"/>
                </a:cubicBezTo>
                <a:cubicBezTo>
                  <a:pt x="33" y="239"/>
                  <a:pt x="34" y="233"/>
                  <a:pt x="39" y="229"/>
                </a:cubicBezTo>
                <a:cubicBezTo>
                  <a:pt x="46" y="223"/>
                  <a:pt x="49" y="219"/>
                  <a:pt x="38" y="215"/>
                </a:cubicBezTo>
                <a:cubicBezTo>
                  <a:pt x="36" y="214"/>
                  <a:pt x="35" y="213"/>
                  <a:pt x="33" y="212"/>
                </a:cubicBezTo>
                <a:cubicBezTo>
                  <a:pt x="50" y="203"/>
                  <a:pt x="19" y="192"/>
                  <a:pt x="37" y="180"/>
                </a:cubicBezTo>
                <a:cubicBezTo>
                  <a:pt x="51" y="172"/>
                  <a:pt x="32" y="156"/>
                  <a:pt x="47" y="144"/>
                </a:cubicBezTo>
                <a:cubicBezTo>
                  <a:pt x="52" y="140"/>
                  <a:pt x="43" y="140"/>
                  <a:pt x="41" y="138"/>
                </a:cubicBezTo>
                <a:cubicBezTo>
                  <a:pt x="36" y="132"/>
                  <a:pt x="31" y="125"/>
                  <a:pt x="49" y="124"/>
                </a:cubicBezTo>
                <a:cubicBezTo>
                  <a:pt x="52" y="124"/>
                  <a:pt x="59" y="126"/>
                  <a:pt x="59" y="121"/>
                </a:cubicBezTo>
                <a:cubicBezTo>
                  <a:pt x="59" y="117"/>
                  <a:pt x="60" y="112"/>
                  <a:pt x="53" y="111"/>
                </a:cubicBezTo>
                <a:cubicBezTo>
                  <a:pt x="42" y="110"/>
                  <a:pt x="45" y="106"/>
                  <a:pt x="45" y="102"/>
                </a:cubicBezTo>
                <a:cubicBezTo>
                  <a:pt x="46" y="95"/>
                  <a:pt x="55" y="98"/>
                  <a:pt x="60" y="98"/>
                </a:cubicBezTo>
                <a:cubicBezTo>
                  <a:pt x="79" y="98"/>
                  <a:pt x="97" y="99"/>
                  <a:pt x="100" y="83"/>
                </a:cubicBezTo>
                <a:cubicBezTo>
                  <a:pt x="101" y="77"/>
                  <a:pt x="109" y="80"/>
                  <a:pt x="114" y="80"/>
                </a:cubicBezTo>
                <a:cubicBezTo>
                  <a:pt x="181" y="77"/>
                  <a:pt x="248" y="76"/>
                  <a:pt x="316" y="77"/>
                </a:cubicBezTo>
                <a:cubicBezTo>
                  <a:pt x="340" y="77"/>
                  <a:pt x="363" y="72"/>
                  <a:pt x="388" y="76"/>
                </a:cubicBezTo>
                <a:cubicBezTo>
                  <a:pt x="394" y="77"/>
                  <a:pt x="405" y="67"/>
                  <a:pt x="418" y="69"/>
                </a:cubicBezTo>
                <a:cubicBezTo>
                  <a:pt x="426" y="70"/>
                  <a:pt x="435" y="67"/>
                  <a:pt x="440" y="75"/>
                </a:cubicBezTo>
                <a:cubicBezTo>
                  <a:pt x="443" y="80"/>
                  <a:pt x="465" y="79"/>
                  <a:pt x="469" y="76"/>
                </a:cubicBezTo>
                <a:cubicBezTo>
                  <a:pt x="476" y="68"/>
                  <a:pt x="485" y="72"/>
                  <a:pt x="494" y="72"/>
                </a:cubicBezTo>
                <a:cubicBezTo>
                  <a:pt x="515" y="71"/>
                  <a:pt x="536" y="72"/>
                  <a:pt x="557" y="72"/>
                </a:cubicBezTo>
                <a:cubicBezTo>
                  <a:pt x="562" y="72"/>
                  <a:pt x="563" y="72"/>
                  <a:pt x="566" y="69"/>
                </a:cubicBezTo>
                <a:cubicBezTo>
                  <a:pt x="572" y="64"/>
                  <a:pt x="581" y="64"/>
                  <a:pt x="586" y="71"/>
                </a:cubicBezTo>
                <a:cubicBezTo>
                  <a:pt x="589" y="76"/>
                  <a:pt x="596" y="75"/>
                  <a:pt x="599" y="74"/>
                </a:cubicBezTo>
                <a:cubicBezTo>
                  <a:pt x="628" y="64"/>
                  <a:pt x="659" y="71"/>
                  <a:pt x="689" y="69"/>
                </a:cubicBezTo>
                <a:cubicBezTo>
                  <a:pt x="702" y="68"/>
                  <a:pt x="717" y="71"/>
                  <a:pt x="729" y="64"/>
                </a:cubicBezTo>
                <a:cubicBezTo>
                  <a:pt x="733" y="63"/>
                  <a:pt x="741" y="63"/>
                  <a:pt x="747" y="66"/>
                </a:cubicBezTo>
                <a:cubicBezTo>
                  <a:pt x="754" y="70"/>
                  <a:pt x="762" y="75"/>
                  <a:pt x="770" y="65"/>
                </a:cubicBezTo>
                <a:cubicBezTo>
                  <a:pt x="772" y="62"/>
                  <a:pt x="780" y="64"/>
                  <a:pt x="783" y="67"/>
                </a:cubicBezTo>
                <a:cubicBezTo>
                  <a:pt x="789" y="73"/>
                  <a:pt x="795" y="74"/>
                  <a:pt x="802" y="68"/>
                </a:cubicBezTo>
                <a:cubicBezTo>
                  <a:pt x="806" y="65"/>
                  <a:pt x="811" y="67"/>
                  <a:pt x="816" y="67"/>
                </a:cubicBezTo>
                <a:cubicBezTo>
                  <a:pt x="837" y="66"/>
                  <a:pt x="858" y="67"/>
                  <a:pt x="879" y="66"/>
                </a:cubicBezTo>
                <a:cubicBezTo>
                  <a:pt x="884" y="66"/>
                  <a:pt x="890" y="70"/>
                  <a:pt x="891" y="64"/>
                </a:cubicBezTo>
                <a:cubicBezTo>
                  <a:pt x="892" y="60"/>
                  <a:pt x="899" y="60"/>
                  <a:pt x="902" y="61"/>
                </a:cubicBezTo>
                <a:cubicBezTo>
                  <a:pt x="925" y="72"/>
                  <a:pt x="947" y="56"/>
                  <a:pt x="971" y="61"/>
                </a:cubicBezTo>
                <a:cubicBezTo>
                  <a:pt x="997" y="66"/>
                  <a:pt x="1024" y="64"/>
                  <a:pt x="1051" y="64"/>
                </a:cubicBezTo>
                <a:cubicBezTo>
                  <a:pt x="1063" y="64"/>
                  <a:pt x="1076" y="67"/>
                  <a:pt x="1086" y="59"/>
                </a:cubicBezTo>
                <a:cubicBezTo>
                  <a:pt x="1087" y="58"/>
                  <a:pt x="1094" y="58"/>
                  <a:pt x="1096" y="59"/>
                </a:cubicBezTo>
                <a:cubicBezTo>
                  <a:pt x="1113" y="70"/>
                  <a:pt x="1130" y="55"/>
                  <a:pt x="1148" y="58"/>
                </a:cubicBezTo>
                <a:cubicBezTo>
                  <a:pt x="1168" y="61"/>
                  <a:pt x="1190" y="61"/>
                  <a:pt x="1211" y="61"/>
                </a:cubicBezTo>
                <a:cubicBezTo>
                  <a:pt x="1218" y="61"/>
                  <a:pt x="1227" y="64"/>
                  <a:pt x="1231" y="55"/>
                </a:cubicBezTo>
                <a:cubicBezTo>
                  <a:pt x="1232" y="51"/>
                  <a:pt x="1268" y="54"/>
                  <a:pt x="1274" y="58"/>
                </a:cubicBezTo>
                <a:cubicBezTo>
                  <a:pt x="1282" y="64"/>
                  <a:pt x="1301" y="65"/>
                  <a:pt x="1310" y="58"/>
                </a:cubicBezTo>
                <a:cubicBezTo>
                  <a:pt x="1314" y="55"/>
                  <a:pt x="1319" y="56"/>
                  <a:pt x="1323" y="56"/>
                </a:cubicBezTo>
                <a:cubicBezTo>
                  <a:pt x="1342" y="57"/>
                  <a:pt x="1361" y="55"/>
                  <a:pt x="1379" y="58"/>
                </a:cubicBezTo>
                <a:cubicBezTo>
                  <a:pt x="1390" y="59"/>
                  <a:pt x="1404" y="63"/>
                  <a:pt x="1414" y="52"/>
                </a:cubicBezTo>
                <a:cubicBezTo>
                  <a:pt x="1419" y="47"/>
                  <a:pt x="1438" y="50"/>
                  <a:pt x="1450" y="51"/>
                </a:cubicBezTo>
                <a:cubicBezTo>
                  <a:pt x="1459" y="53"/>
                  <a:pt x="1468" y="54"/>
                  <a:pt x="1477" y="53"/>
                </a:cubicBezTo>
                <a:cubicBezTo>
                  <a:pt x="1531" y="52"/>
                  <a:pt x="1585" y="57"/>
                  <a:pt x="1640" y="56"/>
                </a:cubicBezTo>
                <a:cubicBezTo>
                  <a:pt x="1647" y="56"/>
                  <a:pt x="1657" y="59"/>
                  <a:pt x="1659" y="50"/>
                </a:cubicBezTo>
                <a:cubicBezTo>
                  <a:pt x="1660" y="47"/>
                  <a:pt x="1665" y="48"/>
                  <a:pt x="1669" y="51"/>
                </a:cubicBezTo>
                <a:cubicBezTo>
                  <a:pt x="1679" y="58"/>
                  <a:pt x="1686" y="59"/>
                  <a:pt x="1695" y="51"/>
                </a:cubicBezTo>
                <a:cubicBezTo>
                  <a:pt x="1697" y="49"/>
                  <a:pt x="1699" y="50"/>
                  <a:pt x="1701" y="50"/>
                </a:cubicBezTo>
                <a:cubicBezTo>
                  <a:pt x="1718" y="53"/>
                  <a:pt x="1738" y="46"/>
                  <a:pt x="1750" y="59"/>
                </a:cubicBezTo>
                <a:cubicBezTo>
                  <a:pt x="1751" y="59"/>
                  <a:pt x="1755" y="60"/>
                  <a:pt x="1755" y="60"/>
                </a:cubicBezTo>
                <a:cubicBezTo>
                  <a:pt x="1776" y="46"/>
                  <a:pt x="1802" y="56"/>
                  <a:pt x="1825" y="54"/>
                </a:cubicBezTo>
                <a:cubicBezTo>
                  <a:pt x="1841" y="53"/>
                  <a:pt x="1863" y="57"/>
                  <a:pt x="1873" y="54"/>
                </a:cubicBezTo>
                <a:cubicBezTo>
                  <a:pt x="1888" y="49"/>
                  <a:pt x="1894" y="50"/>
                  <a:pt x="1904" y="56"/>
                </a:cubicBezTo>
                <a:cubicBezTo>
                  <a:pt x="1905" y="57"/>
                  <a:pt x="1913" y="56"/>
                  <a:pt x="1913" y="55"/>
                </a:cubicBezTo>
                <a:cubicBezTo>
                  <a:pt x="1919" y="47"/>
                  <a:pt x="1924" y="43"/>
                  <a:pt x="1929" y="55"/>
                </a:cubicBezTo>
                <a:cubicBezTo>
                  <a:pt x="1929" y="56"/>
                  <a:pt x="1936" y="56"/>
                  <a:pt x="1937" y="55"/>
                </a:cubicBezTo>
                <a:cubicBezTo>
                  <a:pt x="1951" y="40"/>
                  <a:pt x="1975" y="48"/>
                  <a:pt x="1992" y="49"/>
                </a:cubicBezTo>
                <a:cubicBezTo>
                  <a:pt x="2050" y="52"/>
                  <a:pt x="2107" y="53"/>
                  <a:pt x="2165" y="55"/>
                </a:cubicBezTo>
                <a:cubicBezTo>
                  <a:pt x="2184" y="55"/>
                  <a:pt x="2204" y="56"/>
                  <a:pt x="2223" y="56"/>
                </a:cubicBezTo>
                <a:cubicBezTo>
                  <a:pt x="2232" y="56"/>
                  <a:pt x="2243" y="59"/>
                  <a:pt x="2247" y="50"/>
                </a:cubicBezTo>
                <a:cubicBezTo>
                  <a:pt x="2248" y="48"/>
                  <a:pt x="2261" y="45"/>
                  <a:pt x="2266" y="52"/>
                </a:cubicBezTo>
                <a:cubicBezTo>
                  <a:pt x="2270" y="58"/>
                  <a:pt x="2280" y="58"/>
                  <a:pt x="2287" y="55"/>
                </a:cubicBezTo>
                <a:cubicBezTo>
                  <a:pt x="2302" y="47"/>
                  <a:pt x="2306" y="47"/>
                  <a:pt x="2316" y="58"/>
                </a:cubicBezTo>
                <a:cubicBezTo>
                  <a:pt x="2326" y="54"/>
                  <a:pt x="2335" y="42"/>
                  <a:pt x="2348" y="57"/>
                </a:cubicBezTo>
                <a:cubicBezTo>
                  <a:pt x="2350" y="59"/>
                  <a:pt x="2358" y="62"/>
                  <a:pt x="2365" y="58"/>
                </a:cubicBezTo>
                <a:cubicBezTo>
                  <a:pt x="2381" y="51"/>
                  <a:pt x="2397" y="48"/>
                  <a:pt x="2411" y="60"/>
                </a:cubicBezTo>
                <a:cubicBezTo>
                  <a:pt x="2414" y="62"/>
                  <a:pt x="2417" y="62"/>
                  <a:pt x="2420" y="60"/>
                </a:cubicBezTo>
                <a:cubicBezTo>
                  <a:pt x="2440" y="51"/>
                  <a:pt x="2472" y="50"/>
                  <a:pt x="2490" y="59"/>
                </a:cubicBezTo>
                <a:cubicBezTo>
                  <a:pt x="2496" y="62"/>
                  <a:pt x="2498" y="60"/>
                  <a:pt x="2504" y="58"/>
                </a:cubicBezTo>
                <a:cubicBezTo>
                  <a:pt x="2512" y="55"/>
                  <a:pt x="2525" y="51"/>
                  <a:pt x="2528" y="62"/>
                </a:cubicBezTo>
                <a:cubicBezTo>
                  <a:pt x="2529" y="68"/>
                  <a:pt x="2536" y="66"/>
                  <a:pt x="2541" y="66"/>
                </a:cubicBezTo>
                <a:cubicBezTo>
                  <a:pt x="2589" y="67"/>
                  <a:pt x="2637" y="66"/>
                  <a:pt x="2685" y="66"/>
                </a:cubicBezTo>
                <a:cubicBezTo>
                  <a:pt x="2686" y="66"/>
                  <a:pt x="2688" y="67"/>
                  <a:pt x="2689" y="66"/>
                </a:cubicBezTo>
                <a:cubicBezTo>
                  <a:pt x="2701" y="59"/>
                  <a:pt x="2715" y="64"/>
                  <a:pt x="2728" y="63"/>
                </a:cubicBezTo>
                <a:cubicBezTo>
                  <a:pt x="2733" y="63"/>
                  <a:pt x="2745" y="67"/>
                  <a:pt x="2745" y="57"/>
                </a:cubicBezTo>
                <a:cubicBezTo>
                  <a:pt x="2745" y="55"/>
                  <a:pt x="2757" y="55"/>
                  <a:pt x="2761" y="56"/>
                </a:cubicBezTo>
                <a:cubicBezTo>
                  <a:pt x="2777" y="62"/>
                  <a:pt x="2790" y="61"/>
                  <a:pt x="2803" y="54"/>
                </a:cubicBezTo>
                <a:cubicBezTo>
                  <a:pt x="2805" y="53"/>
                  <a:pt x="2807" y="51"/>
                  <a:pt x="2811" y="53"/>
                </a:cubicBezTo>
                <a:cubicBezTo>
                  <a:pt x="2819" y="59"/>
                  <a:pt x="2830" y="57"/>
                  <a:pt x="2835" y="51"/>
                </a:cubicBezTo>
                <a:cubicBezTo>
                  <a:pt x="2837" y="49"/>
                  <a:pt x="2855" y="47"/>
                  <a:pt x="2856" y="49"/>
                </a:cubicBezTo>
                <a:cubicBezTo>
                  <a:pt x="2858" y="53"/>
                  <a:pt x="2867" y="54"/>
                  <a:pt x="2867" y="54"/>
                </a:cubicBezTo>
                <a:cubicBezTo>
                  <a:pt x="2882" y="73"/>
                  <a:pt x="2886" y="54"/>
                  <a:pt x="2889" y="51"/>
                </a:cubicBezTo>
                <a:cubicBezTo>
                  <a:pt x="2896" y="39"/>
                  <a:pt x="2912" y="43"/>
                  <a:pt x="2921" y="46"/>
                </a:cubicBezTo>
                <a:cubicBezTo>
                  <a:pt x="2930" y="49"/>
                  <a:pt x="2940" y="50"/>
                  <a:pt x="2945" y="47"/>
                </a:cubicBezTo>
                <a:cubicBezTo>
                  <a:pt x="2973" y="35"/>
                  <a:pt x="3005" y="37"/>
                  <a:pt x="3035" y="36"/>
                </a:cubicBezTo>
                <a:cubicBezTo>
                  <a:pt x="3099" y="33"/>
                  <a:pt x="3161" y="27"/>
                  <a:pt x="3225" y="25"/>
                </a:cubicBezTo>
                <a:cubicBezTo>
                  <a:pt x="3228" y="24"/>
                  <a:pt x="3234" y="24"/>
                  <a:pt x="3234" y="23"/>
                </a:cubicBezTo>
                <a:cubicBezTo>
                  <a:pt x="3239" y="5"/>
                  <a:pt x="3264" y="16"/>
                  <a:pt x="3278" y="12"/>
                </a:cubicBezTo>
                <a:cubicBezTo>
                  <a:pt x="3286" y="9"/>
                  <a:pt x="3296" y="7"/>
                  <a:pt x="3304" y="6"/>
                </a:cubicBezTo>
                <a:cubicBezTo>
                  <a:pt x="3330" y="0"/>
                  <a:pt x="3359" y="0"/>
                  <a:pt x="3387" y="1"/>
                </a:cubicBezTo>
                <a:cubicBezTo>
                  <a:pt x="3394" y="2"/>
                  <a:pt x="3390" y="7"/>
                  <a:pt x="3392" y="10"/>
                </a:cubicBezTo>
                <a:cubicBezTo>
                  <a:pt x="3395" y="14"/>
                  <a:pt x="3401" y="7"/>
                  <a:pt x="3403" y="12"/>
                </a:cubicBezTo>
                <a:cubicBezTo>
                  <a:pt x="3405" y="18"/>
                  <a:pt x="3393" y="16"/>
                  <a:pt x="3393" y="18"/>
                </a:cubicBezTo>
                <a:cubicBezTo>
                  <a:pt x="3392" y="29"/>
                  <a:pt x="3372" y="33"/>
                  <a:pt x="3369" y="41"/>
                </a:cubicBezTo>
                <a:cubicBezTo>
                  <a:pt x="3366" y="49"/>
                  <a:pt x="3364" y="60"/>
                  <a:pt x="3375" y="67"/>
                </a:cubicBezTo>
                <a:cubicBezTo>
                  <a:pt x="3387" y="76"/>
                  <a:pt x="3385" y="86"/>
                  <a:pt x="3381" y="94"/>
                </a:cubicBezTo>
                <a:cubicBezTo>
                  <a:pt x="3378" y="100"/>
                  <a:pt x="3379" y="105"/>
                  <a:pt x="3378" y="110"/>
                </a:cubicBezTo>
                <a:cubicBezTo>
                  <a:pt x="3375" y="121"/>
                  <a:pt x="3387" y="132"/>
                  <a:pt x="3375" y="143"/>
                </a:cubicBezTo>
                <a:cubicBezTo>
                  <a:pt x="3373" y="145"/>
                  <a:pt x="3362" y="158"/>
                  <a:pt x="3385" y="159"/>
                </a:cubicBezTo>
                <a:cubicBezTo>
                  <a:pt x="3386" y="159"/>
                  <a:pt x="3387" y="163"/>
                  <a:pt x="3387" y="165"/>
                </a:cubicBezTo>
                <a:cubicBezTo>
                  <a:pt x="3382" y="175"/>
                  <a:pt x="3380" y="184"/>
                  <a:pt x="3378" y="194"/>
                </a:cubicBezTo>
                <a:cubicBezTo>
                  <a:pt x="3374" y="208"/>
                  <a:pt x="3371" y="210"/>
                  <a:pt x="3386" y="223"/>
                </a:cubicBezTo>
                <a:cubicBezTo>
                  <a:pt x="3388" y="225"/>
                  <a:pt x="3389" y="230"/>
                  <a:pt x="3386" y="231"/>
                </a:cubicBezTo>
                <a:cubicBezTo>
                  <a:pt x="3376" y="237"/>
                  <a:pt x="3383" y="248"/>
                  <a:pt x="3371" y="253"/>
                </a:cubicBezTo>
                <a:cubicBezTo>
                  <a:pt x="3371" y="253"/>
                  <a:pt x="3371" y="254"/>
                  <a:pt x="3370" y="254"/>
                </a:cubicBezTo>
                <a:cubicBezTo>
                  <a:pt x="3361" y="262"/>
                  <a:pt x="3385" y="263"/>
                  <a:pt x="3378" y="270"/>
                </a:cubicBezTo>
                <a:cubicBezTo>
                  <a:pt x="3372" y="276"/>
                  <a:pt x="3371" y="282"/>
                  <a:pt x="3383" y="286"/>
                </a:cubicBezTo>
                <a:cubicBezTo>
                  <a:pt x="3386" y="287"/>
                  <a:pt x="3388" y="290"/>
                  <a:pt x="3386" y="290"/>
                </a:cubicBezTo>
                <a:cubicBezTo>
                  <a:pt x="3368" y="296"/>
                  <a:pt x="3387" y="309"/>
                  <a:pt x="3372" y="315"/>
                </a:cubicBezTo>
                <a:cubicBezTo>
                  <a:pt x="3371" y="316"/>
                  <a:pt x="3371" y="317"/>
                  <a:pt x="3371" y="319"/>
                </a:cubicBezTo>
                <a:cubicBezTo>
                  <a:pt x="3392" y="321"/>
                  <a:pt x="3378" y="332"/>
                  <a:pt x="3384" y="338"/>
                </a:cubicBezTo>
                <a:cubicBezTo>
                  <a:pt x="3386" y="341"/>
                  <a:pt x="3386" y="345"/>
                  <a:pt x="3379" y="347"/>
                </a:cubicBezTo>
                <a:cubicBezTo>
                  <a:pt x="3374" y="349"/>
                  <a:pt x="3373" y="352"/>
                  <a:pt x="3374" y="355"/>
                </a:cubicBezTo>
                <a:cubicBezTo>
                  <a:pt x="3378" y="368"/>
                  <a:pt x="3382" y="380"/>
                  <a:pt x="3377" y="394"/>
                </a:cubicBezTo>
                <a:cubicBezTo>
                  <a:pt x="3376" y="398"/>
                  <a:pt x="3383" y="405"/>
                  <a:pt x="3385" y="411"/>
                </a:cubicBezTo>
                <a:cubicBezTo>
                  <a:pt x="3392" y="428"/>
                  <a:pt x="3386" y="443"/>
                  <a:pt x="3383" y="460"/>
                </a:cubicBezTo>
                <a:cubicBezTo>
                  <a:pt x="3381" y="470"/>
                  <a:pt x="3385" y="480"/>
                  <a:pt x="3387" y="490"/>
                </a:cubicBezTo>
                <a:cubicBezTo>
                  <a:pt x="3389" y="496"/>
                  <a:pt x="3394" y="501"/>
                  <a:pt x="3381" y="504"/>
                </a:cubicBezTo>
                <a:cubicBezTo>
                  <a:pt x="3376" y="505"/>
                  <a:pt x="3378" y="509"/>
                  <a:pt x="3379" y="512"/>
                </a:cubicBezTo>
                <a:cubicBezTo>
                  <a:pt x="3384" y="533"/>
                  <a:pt x="3395" y="554"/>
                  <a:pt x="3389" y="574"/>
                </a:cubicBezTo>
                <a:cubicBezTo>
                  <a:pt x="3384" y="589"/>
                  <a:pt x="3397" y="605"/>
                  <a:pt x="3377" y="619"/>
                </a:cubicBezTo>
                <a:cubicBezTo>
                  <a:pt x="3375" y="620"/>
                  <a:pt x="3373" y="631"/>
                  <a:pt x="3383" y="633"/>
                </a:cubicBezTo>
                <a:cubicBezTo>
                  <a:pt x="3391" y="635"/>
                  <a:pt x="3390" y="638"/>
                  <a:pt x="3391" y="641"/>
                </a:cubicBezTo>
                <a:cubicBezTo>
                  <a:pt x="3395" y="650"/>
                  <a:pt x="3393" y="657"/>
                  <a:pt x="3380" y="661"/>
                </a:cubicBezTo>
                <a:cubicBezTo>
                  <a:pt x="3375" y="664"/>
                  <a:pt x="3369" y="666"/>
                  <a:pt x="3380" y="667"/>
                </a:cubicBezTo>
                <a:cubicBezTo>
                  <a:pt x="3387" y="668"/>
                  <a:pt x="3386" y="670"/>
                  <a:pt x="3387" y="673"/>
                </a:cubicBezTo>
                <a:cubicBezTo>
                  <a:pt x="3388" y="681"/>
                  <a:pt x="3375" y="690"/>
                  <a:pt x="3391" y="697"/>
                </a:cubicBezTo>
                <a:cubicBezTo>
                  <a:pt x="3392" y="698"/>
                  <a:pt x="3392" y="703"/>
                  <a:pt x="3388" y="704"/>
                </a:cubicBezTo>
                <a:cubicBezTo>
                  <a:pt x="3368" y="704"/>
                  <a:pt x="3372" y="712"/>
                  <a:pt x="3373" y="719"/>
                </a:cubicBezTo>
                <a:cubicBezTo>
                  <a:pt x="3374" y="724"/>
                  <a:pt x="3374" y="729"/>
                  <a:pt x="3368" y="735"/>
                </a:cubicBezTo>
                <a:cubicBezTo>
                  <a:pt x="3363" y="739"/>
                  <a:pt x="3362" y="747"/>
                  <a:pt x="3373" y="754"/>
                </a:cubicBezTo>
                <a:cubicBezTo>
                  <a:pt x="3384" y="761"/>
                  <a:pt x="3386" y="773"/>
                  <a:pt x="3380" y="781"/>
                </a:cubicBezTo>
                <a:cubicBezTo>
                  <a:pt x="3376" y="786"/>
                  <a:pt x="3374" y="790"/>
                  <a:pt x="3374" y="795"/>
                </a:cubicBezTo>
                <a:cubicBezTo>
                  <a:pt x="3375" y="808"/>
                  <a:pt x="3364" y="821"/>
                  <a:pt x="3371" y="835"/>
                </a:cubicBezTo>
                <a:cubicBezTo>
                  <a:pt x="3373" y="838"/>
                  <a:pt x="3354" y="843"/>
                  <a:pt x="3349" y="842"/>
                </a:cubicBezTo>
                <a:cubicBezTo>
                  <a:pt x="3336" y="838"/>
                  <a:pt x="3319" y="840"/>
                  <a:pt x="3317" y="846"/>
                </a:cubicBezTo>
                <a:cubicBezTo>
                  <a:pt x="3313" y="854"/>
                  <a:pt x="3306" y="853"/>
                  <a:pt x="3297" y="853"/>
                </a:cubicBezTo>
                <a:cubicBezTo>
                  <a:pt x="3275" y="853"/>
                  <a:pt x="3254" y="853"/>
                  <a:pt x="3232" y="855"/>
                </a:cubicBezTo>
                <a:cubicBezTo>
                  <a:pt x="3209" y="857"/>
                  <a:pt x="3185" y="851"/>
                  <a:pt x="3161" y="853"/>
                </a:cubicBezTo>
                <a:cubicBezTo>
                  <a:pt x="3147" y="854"/>
                  <a:pt x="3133" y="853"/>
                  <a:pt x="3121" y="860"/>
                </a:cubicBezTo>
                <a:cubicBezTo>
                  <a:pt x="3121" y="861"/>
                  <a:pt x="3112" y="866"/>
                  <a:pt x="3106" y="860"/>
                </a:cubicBezTo>
                <a:cubicBezTo>
                  <a:pt x="3102" y="855"/>
                  <a:pt x="3064" y="857"/>
                  <a:pt x="3058" y="860"/>
                </a:cubicBezTo>
                <a:cubicBezTo>
                  <a:pt x="3040" y="869"/>
                  <a:pt x="3038" y="868"/>
                  <a:pt x="3012" y="862"/>
                </a:cubicBezTo>
                <a:cubicBezTo>
                  <a:pt x="3006" y="861"/>
                  <a:pt x="2986" y="858"/>
                  <a:pt x="2980" y="868"/>
                </a:cubicBezTo>
                <a:cubicBezTo>
                  <a:pt x="2978" y="872"/>
                  <a:pt x="2974" y="874"/>
                  <a:pt x="2968" y="874"/>
                </a:cubicBezTo>
                <a:cubicBezTo>
                  <a:pt x="2956" y="874"/>
                  <a:pt x="2946" y="875"/>
                  <a:pt x="2935" y="876"/>
                </a:cubicBezTo>
                <a:cubicBezTo>
                  <a:pt x="2927" y="877"/>
                  <a:pt x="2919" y="879"/>
                  <a:pt x="2911" y="871"/>
                </a:cubicBezTo>
                <a:cubicBezTo>
                  <a:pt x="2903" y="863"/>
                  <a:pt x="2886" y="871"/>
                  <a:pt x="2874" y="872"/>
                </a:cubicBezTo>
                <a:cubicBezTo>
                  <a:pt x="2859" y="874"/>
                  <a:pt x="2853" y="875"/>
                  <a:pt x="2853" y="864"/>
                </a:cubicBezTo>
                <a:cubicBezTo>
                  <a:pt x="2853" y="859"/>
                  <a:pt x="2845" y="858"/>
                  <a:pt x="2838" y="858"/>
                </a:cubicBezTo>
                <a:cubicBezTo>
                  <a:pt x="2766" y="858"/>
                  <a:pt x="2694" y="858"/>
                  <a:pt x="2622" y="858"/>
                </a:cubicBezTo>
                <a:cubicBezTo>
                  <a:pt x="2616" y="858"/>
                  <a:pt x="2607" y="857"/>
                  <a:pt x="2608" y="863"/>
                </a:cubicBezTo>
                <a:cubicBezTo>
                  <a:pt x="2610" y="873"/>
                  <a:pt x="2600" y="872"/>
                  <a:pt x="2591" y="871"/>
                </a:cubicBezTo>
                <a:cubicBezTo>
                  <a:pt x="2496" y="868"/>
                  <a:pt x="2401" y="868"/>
                  <a:pt x="2306" y="864"/>
                </a:cubicBezTo>
                <a:cubicBezTo>
                  <a:pt x="2297" y="863"/>
                  <a:pt x="2286" y="860"/>
                  <a:pt x="2280" y="870"/>
                </a:cubicBezTo>
                <a:cubicBezTo>
                  <a:pt x="2278" y="873"/>
                  <a:pt x="2260" y="874"/>
                  <a:pt x="2254" y="869"/>
                </a:cubicBezTo>
                <a:cubicBezTo>
                  <a:pt x="2241" y="860"/>
                  <a:pt x="2228" y="862"/>
                  <a:pt x="2214" y="867"/>
                </a:cubicBezTo>
                <a:cubicBezTo>
                  <a:pt x="2212" y="868"/>
                  <a:pt x="2211" y="868"/>
                  <a:pt x="2208" y="867"/>
                </a:cubicBezTo>
                <a:cubicBezTo>
                  <a:pt x="2183" y="859"/>
                  <a:pt x="2184" y="859"/>
                  <a:pt x="2157" y="868"/>
                </a:cubicBezTo>
                <a:cubicBezTo>
                  <a:pt x="2149" y="870"/>
                  <a:pt x="2134" y="872"/>
                  <a:pt x="2128" y="865"/>
                </a:cubicBezTo>
                <a:cubicBezTo>
                  <a:pt x="2122" y="859"/>
                  <a:pt x="2112" y="859"/>
                  <a:pt x="2108" y="862"/>
                </a:cubicBezTo>
                <a:cubicBezTo>
                  <a:pt x="2092" y="871"/>
                  <a:pt x="2074" y="864"/>
                  <a:pt x="2057" y="866"/>
                </a:cubicBezTo>
                <a:cubicBezTo>
                  <a:pt x="2045" y="868"/>
                  <a:pt x="2051" y="859"/>
                  <a:pt x="2042" y="858"/>
                </a:cubicBezTo>
                <a:cubicBezTo>
                  <a:pt x="2031" y="857"/>
                  <a:pt x="2025" y="863"/>
                  <a:pt x="2016" y="863"/>
                </a:cubicBezTo>
                <a:cubicBezTo>
                  <a:pt x="1979" y="864"/>
                  <a:pt x="1941" y="864"/>
                  <a:pt x="1904" y="863"/>
                </a:cubicBezTo>
                <a:cubicBezTo>
                  <a:pt x="1895" y="862"/>
                  <a:pt x="1885" y="863"/>
                  <a:pt x="1877" y="857"/>
                </a:cubicBezTo>
                <a:cubicBezTo>
                  <a:pt x="1872" y="852"/>
                  <a:pt x="1868" y="861"/>
                  <a:pt x="1861" y="861"/>
                </a:cubicBezTo>
                <a:cubicBezTo>
                  <a:pt x="1837" y="861"/>
                  <a:pt x="1811" y="863"/>
                  <a:pt x="1787" y="860"/>
                </a:cubicBezTo>
                <a:cubicBezTo>
                  <a:pt x="1756" y="857"/>
                  <a:pt x="1725" y="857"/>
                  <a:pt x="1695" y="859"/>
                </a:cubicBezTo>
                <a:cubicBezTo>
                  <a:pt x="1681" y="860"/>
                  <a:pt x="1667" y="863"/>
                  <a:pt x="1652" y="863"/>
                </a:cubicBezTo>
                <a:cubicBezTo>
                  <a:pt x="1644" y="863"/>
                  <a:pt x="1635" y="865"/>
                  <a:pt x="1631" y="858"/>
                </a:cubicBezTo>
                <a:cubicBezTo>
                  <a:pt x="1628" y="854"/>
                  <a:pt x="1620" y="855"/>
                  <a:pt x="1620" y="857"/>
                </a:cubicBezTo>
                <a:cubicBezTo>
                  <a:pt x="1620" y="870"/>
                  <a:pt x="1605" y="864"/>
                  <a:pt x="1600" y="863"/>
                </a:cubicBezTo>
                <a:cubicBezTo>
                  <a:pt x="1577" y="860"/>
                  <a:pt x="1554" y="861"/>
                  <a:pt x="1530" y="861"/>
                </a:cubicBezTo>
                <a:cubicBezTo>
                  <a:pt x="1526" y="861"/>
                  <a:pt x="1521" y="860"/>
                  <a:pt x="1517" y="863"/>
                </a:cubicBezTo>
                <a:cubicBezTo>
                  <a:pt x="1513" y="867"/>
                  <a:pt x="1508" y="868"/>
                  <a:pt x="1506" y="862"/>
                </a:cubicBezTo>
                <a:cubicBezTo>
                  <a:pt x="1506" y="861"/>
                  <a:pt x="1500" y="861"/>
                  <a:pt x="1499" y="861"/>
                </a:cubicBezTo>
                <a:cubicBezTo>
                  <a:pt x="1475" y="872"/>
                  <a:pt x="1449" y="863"/>
                  <a:pt x="1425" y="866"/>
                </a:cubicBezTo>
                <a:cubicBezTo>
                  <a:pt x="1421" y="866"/>
                  <a:pt x="1416" y="866"/>
                  <a:pt x="1415" y="863"/>
                </a:cubicBezTo>
                <a:cubicBezTo>
                  <a:pt x="1414" y="856"/>
                  <a:pt x="1404" y="857"/>
                  <a:pt x="1401" y="859"/>
                </a:cubicBezTo>
                <a:cubicBezTo>
                  <a:pt x="1383" y="867"/>
                  <a:pt x="1364" y="862"/>
                  <a:pt x="1345" y="863"/>
                </a:cubicBezTo>
                <a:cubicBezTo>
                  <a:pt x="1337" y="864"/>
                  <a:pt x="1328" y="862"/>
                  <a:pt x="1324" y="869"/>
                </a:cubicBezTo>
                <a:cubicBezTo>
                  <a:pt x="1324" y="869"/>
                  <a:pt x="1320" y="870"/>
                  <a:pt x="1319" y="870"/>
                </a:cubicBezTo>
                <a:cubicBezTo>
                  <a:pt x="1291" y="858"/>
                  <a:pt x="1262" y="875"/>
                  <a:pt x="1233" y="869"/>
                </a:cubicBezTo>
                <a:cubicBezTo>
                  <a:pt x="1229" y="868"/>
                  <a:pt x="1226" y="869"/>
                  <a:pt x="1225" y="873"/>
                </a:cubicBezTo>
                <a:cubicBezTo>
                  <a:pt x="1222" y="879"/>
                  <a:pt x="1218" y="876"/>
                  <a:pt x="1214" y="873"/>
                </a:cubicBezTo>
                <a:cubicBezTo>
                  <a:pt x="1206" y="866"/>
                  <a:pt x="1204" y="865"/>
                  <a:pt x="1200" y="872"/>
                </a:cubicBezTo>
                <a:cubicBezTo>
                  <a:pt x="1197" y="878"/>
                  <a:pt x="1192" y="876"/>
                  <a:pt x="1186" y="875"/>
                </a:cubicBezTo>
                <a:cubicBezTo>
                  <a:pt x="1149" y="873"/>
                  <a:pt x="1111" y="871"/>
                  <a:pt x="1076" y="875"/>
                </a:cubicBezTo>
                <a:cubicBezTo>
                  <a:pt x="1050" y="878"/>
                  <a:pt x="1025" y="880"/>
                  <a:pt x="1001" y="878"/>
                </a:cubicBezTo>
                <a:cubicBezTo>
                  <a:pt x="971" y="876"/>
                  <a:pt x="941" y="874"/>
                  <a:pt x="913" y="877"/>
                </a:cubicBezTo>
                <a:cubicBezTo>
                  <a:pt x="888" y="880"/>
                  <a:pt x="864" y="882"/>
                  <a:pt x="840" y="882"/>
                </a:cubicBezTo>
                <a:cubicBezTo>
                  <a:pt x="828" y="882"/>
                  <a:pt x="815" y="883"/>
                  <a:pt x="803" y="880"/>
                </a:cubicBezTo>
                <a:cubicBezTo>
                  <a:pt x="799" y="879"/>
                  <a:pt x="792" y="879"/>
                  <a:pt x="789" y="881"/>
                </a:cubicBezTo>
                <a:cubicBezTo>
                  <a:pt x="771" y="893"/>
                  <a:pt x="749" y="885"/>
                  <a:pt x="728" y="886"/>
                </a:cubicBezTo>
                <a:cubicBezTo>
                  <a:pt x="717" y="887"/>
                  <a:pt x="705" y="881"/>
                  <a:pt x="694" y="889"/>
                </a:cubicBezTo>
                <a:cubicBezTo>
                  <a:pt x="692" y="890"/>
                  <a:pt x="687" y="890"/>
                  <a:pt x="685" y="888"/>
                </a:cubicBezTo>
                <a:cubicBezTo>
                  <a:pt x="679" y="883"/>
                  <a:pt x="675" y="882"/>
                  <a:pt x="670" y="888"/>
                </a:cubicBezTo>
                <a:cubicBezTo>
                  <a:pt x="669" y="889"/>
                  <a:pt x="664" y="890"/>
                  <a:pt x="662" y="889"/>
                </a:cubicBezTo>
                <a:cubicBezTo>
                  <a:pt x="639" y="883"/>
                  <a:pt x="616" y="893"/>
                  <a:pt x="593" y="889"/>
                </a:cubicBezTo>
                <a:cubicBezTo>
                  <a:pt x="571" y="886"/>
                  <a:pt x="552" y="880"/>
                  <a:pt x="528" y="882"/>
                </a:cubicBezTo>
                <a:cubicBezTo>
                  <a:pt x="477" y="888"/>
                  <a:pt x="426" y="893"/>
                  <a:pt x="375" y="892"/>
                </a:cubicBezTo>
                <a:cubicBezTo>
                  <a:pt x="345" y="907"/>
                  <a:pt x="309" y="901"/>
                  <a:pt x="276" y="904"/>
                </a:cubicBezTo>
                <a:cubicBezTo>
                  <a:pt x="242" y="907"/>
                  <a:pt x="207" y="907"/>
                  <a:pt x="173" y="908"/>
                </a:cubicBezTo>
                <a:cubicBezTo>
                  <a:pt x="164" y="908"/>
                  <a:pt x="139" y="898"/>
                  <a:pt x="132" y="894"/>
                </a:cubicBezTo>
                <a:cubicBezTo>
                  <a:pt x="123" y="887"/>
                  <a:pt x="108" y="887"/>
                  <a:pt x="95" y="885"/>
                </a:cubicBezTo>
                <a:cubicBezTo>
                  <a:pt x="86" y="884"/>
                  <a:pt x="83" y="880"/>
                  <a:pt x="78" y="876"/>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4" name="Text Placeholder 3"/>
          <p:cNvSpPr>
            <a:spLocks noGrp="1"/>
          </p:cNvSpPr>
          <p:nvPr>
            <p:ph type="body" sz="quarter" idx="10"/>
          </p:nvPr>
        </p:nvSpPr>
        <p:spPr>
          <a:xfrm>
            <a:off x="342899" y="1815548"/>
            <a:ext cx="8445600" cy="4218052"/>
          </a:xfrm>
        </p:spPr>
        <p:txBody>
          <a:bodyPr>
            <a:normAutofit/>
          </a:bodyPr>
          <a:lstStyle/>
          <a:p>
            <a:r>
              <a:rPr lang="en-GB" dirty="0" smtClean="0"/>
              <a:t>Introduction to the </a:t>
            </a:r>
            <a:r>
              <a:rPr lang="en-GB" dirty="0" smtClean="0">
                <a:solidFill>
                  <a:schemeClr val="bg1"/>
                </a:solidFill>
              </a:rPr>
              <a:t>GWMT</a:t>
            </a:r>
            <a:endParaRPr lang="en-GB" dirty="0">
              <a:solidFill>
                <a:schemeClr val="bg1"/>
              </a:solidFill>
            </a:endParaRPr>
          </a:p>
        </p:txBody>
      </p:sp>
    </p:spTree>
    <p:extLst>
      <p:ext uri="{BB962C8B-B14F-4D97-AF65-F5344CB8AC3E}">
        <p14:creationId xmlns:p14="http://schemas.microsoft.com/office/powerpoint/2010/main" val="12772022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2000" dirty="0"/>
              <a:t>• To ensure that program effectiveness is maximised by promoting gender equality</a:t>
            </a:r>
          </a:p>
          <a:p>
            <a:r>
              <a:rPr lang="en-AU" sz="2000" dirty="0"/>
              <a:t>• To ensure that those most burdened / affected by WASH related issues are able to participate appropriately in WASH initiatives including decision making processes</a:t>
            </a:r>
          </a:p>
          <a:p>
            <a:r>
              <a:rPr lang="en-AU" sz="2000" dirty="0"/>
              <a:t>• To ensure that WASH initiatives are reaching the most marginalized</a:t>
            </a:r>
          </a:p>
          <a:p>
            <a:r>
              <a:rPr lang="en-AU" sz="2000" dirty="0"/>
              <a:t>• To ensure WASH programs do not have unintended negative outcomes for women and men (e.g. reinforcing negative gender stereotypes, adding to women’s workload).</a:t>
            </a:r>
          </a:p>
          <a:p>
            <a:endParaRPr lang="en-AU" sz="2000" dirty="0"/>
          </a:p>
        </p:txBody>
      </p:sp>
      <p:sp>
        <p:nvSpPr>
          <p:cNvPr id="4" name="Slide Number Placeholder 3"/>
          <p:cNvSpPr>
            <a:spLocks noGrp="1"/>
          </p:cNvSpPr>
          <p:nvPr>
            <p:ph type="sldNum" sz="quarter" idx="12"/>
          </p:nvPr>
        </p:nvSpPr>
        <p:spPr/>
        <p:txBody>
          <a:bodyPr/>
          <a:lstStyle/>
          <a:p>
            <a:fld id="{CB2ABBFD-A820-4820-BB68-F332EB00880D}" type="slidenum">
              <a:rPr lang="en-GB" smtClean="0"/>
              <a:t>15</a:t>
            </a:fld>
            <a:endParaRPr lang="en-GB" dirty="0"/>
          </a:p>
        </p:txBody>
      </p:sp>
      <p:sp>
        <p:nvSpPr>
          <p:cNvPr id="5" name="Text Placeholder 4"/>
          <p:cNvSpPr>
            <a:spLocks noGrp="1"/>
          </p:cNvSpPr>
          <p:nvPr>
            <p:ph type="body" sz="quarter" idx="13"/>
          </p:nvPr>
        </p:nvSpPr>
        <p:spPr/>
        <p:txBody>
          <a:bodyPr/>
          <a:lstStyle/>
          <a:p>
            <a:r>
              <a:rPr lang="en-US" dirty="0" smtClean="0"/>
              <a:t>Why is gender equality important to WASH?</a:t>
            </a:r>
          </a:p>
        </p:txBody>
      </p:sp>
    </p:spTree>
    <p:extLst>
      <p:ext uri="{BB962C8B-B14F-4D97-AF65-F5344CB8AC3E}">
        <p14:creationId xmlns:p14="http://schemas.microsoft.com/office/powerpoint/2010/main" val="401292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2000" dirty="0"/>
              <a:t>• To promote greater inclusion and equality</a:t>
            </a:r>
          </a:p>
          <a:p>
            <a:r>
              <a:rPr lang="en-AU" sz="2000" dirty="0"/>
              <a:t>• To ensure WASH programs do not have negative outcomes for women and men (e.g. reinforcing negative gender stereotypes, adding to women’s workload)</a:t>
            </a:r>
          </a:p>
          <a:p>
            <a:r>
              <a:rPr lang="en-AU" sz="2000" dirty="0"/>
              <a:t>• To provide feedback if your WASH program is having the desired changes for women and men.</a:t>
            </a:r>
          </a:p>
          <a:p>
            <a:endParaRPr lang="en-AU" sz="2000" dirty="0"/>
          </a:p>
        </p:txBody>
      </p:sp>
      <p:sp>
        <p:nvSpPr>
          <p:cNvPr id="4" name="Slide Number Placeholder 3"/>
          <p:cNvSpPr>
            <a:spLocks noGrp="1"/>
          </p:cNvSpPr>
          <p:nvPr>
            <p:ph type="sldNum" sz="quarter" idx="12"/>
          </p:nvPr>
        </p:nvSpPr>
        <p:spPr/>
        <p:txBody>
          <a:bodyPr/>
          <a:lstStyle/>
          <a:p>
            <a:fld id="{CB2ABBFD-A820-4820-BB68-F332EB00880D}" type="slidenum">
              <a:rPr lang="en-GB" smtClean="0"/>
              <a:t>16</a:t>
            </a:fld>
            <a:endParaRPr lang="en-GB" dirty="0"/>
          </a:p>
        </p:txBody>
      </p:sp>
      <p:sp>
        <p:nvSpPr>
          <p:cNvPr id="5" name="Text Placeholder 4"/>
          <p:cNvSpPr>
            <a:spLocks noGrp="1"/>
          </p:cNvSpPr>
          <p:nvPr>
            <p:ph type="body" sz="quarter" idx="13"/>
          </p:nvPr>
        </p:nvSpPr>
        <p:spPr/>
        <p:txBody>
          <a:bodyPr/>
          <a:lstStyle/>
          <a:p>
            <a:r>
              <a:rPr lang="en-US" dirty="0" smtClean="0"/>
              <a:t>Why is it important to monitor gender in WASH?</a:t>
            </a:r>
          </a:p>
        </p:txBody>
      </p:sp>
    </p:spTree>
    <p:extLst>
      <p:ext uri="{BB962C8B-B14F-4D97-AF65-F5344CB8AC3E}">
        <p14:creationId xmlns:p14="http://schemas.microsoft.com/office/powerpoint/2010/main" val="219928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pPr marL="342900" indent="-342900">
              <a:lnSpc>
                <a:spcPct val="100000"/>
              </a:lnSpc>
              <a:spcBef>
                <a:spcPts val="600"/>
              </a:spcBef>
              <a:spcAft>
                <a:spcPts val="600"/>
              </a:spcAft>
              <a:buFont typeface="Arial" panose="020B0604020202020204" pitchFamily="34" charset="0"/>
              <a:buChar char="•"/>
            </a:pPr>
            <a:r>
              <a:rPr lang="en-AU" sz="2000" dirty="0"/>
              <a:t>Learnings from Plan Vietnam’s WASH program</a:t>
            </a:r>
          </a:p>
          <a:p>
            <a:pPr marL="342900" indent="-342900">
              <a:lnSpc>
                <a:spcPct val="100000"/>
              </a:lnSpc>
              <a:spcBef>
                <a:spcPts val="600"/>
              </a:spcBef>
              <a:spcAft>
                <a:spcPts val="600"/>
              </a:spcAft>
              <a:buFont typeface="Arial" panose="020B0604020202020204" pitchFamily="34" charset="0"/>
              <a:buChar char="•"/>
            </a:pPr>
            <a:r>
              <a:rPr lang="en-AU" sz="2000" dirty="0"/>
              <a:t>Difficulties in monitoring gender relations</a:t>
            </a:r>
          </a:p>
          <a:p>
            <a:pPr marL="342900" indent="-342900">
              <a:lnSpc>
                <a:spcPct val="100000"/>
              </a:lnSpc>
              <a:spcBef>
                <a:spcPts val="600"/>
              </a:spcBef>
              <a:spcAft>
                <a:spcPts val="600"/>
              </a:spcAft>
              <a:buFont typeface="Arial" panose="020B0604020202020204" pitchFamily="34" charset="0"/>
              <a:buChar char="•"/>
            </a:pPr>
            <a:r>
              <a:rPr lang="en-AU" sz="2000" dirty="0"/>
              <a:t>Other agencies in Vietnam identified similar needs</a:t>
            </a:r>
          </a:p>
          <a:p>
            <a:pPr marL="342900" indent="-342900">
              <a:lnSpc>
                <a:spcPct val="100000"/>
              </a:lnSpc>
              <a:spcBef>
                <a:spcPts val="600"/>
              </a:spcBef>
              <a:spcAft>
                <a:spcPts val="600"/>
              </a:spcAft>
              <a:buFont typeface="Arial" panose="020B0604020202020204" pitchFamily="34" charset="0"/>
              <a:buChar char="•"/>
            </a:pPr>
            <a:r>
              <a:rPr lang="en-AU" sz="2000" dirty="0"/>
              <a:t>Plan International’s new Gender Equality Policy</a:t>
            </a:r>
          </a:p>
          <a:p>
            <a:endParaRPr lang="en-AU" sz="2000" dirty="0">
              <a:latin typeface="Plan" pitchFamily="34" charset="0"/>
            </a:endParaRPr>
          </a:p>
          <a:p>
            <a:endParaRPr lang="en-AU" sz="2000" dirty="0"/>
          </a:p>
        </p:txBody>
      </p:sp>
      <p:sp>
        <p:nvSpPr>
          <p:cNvPr id="4" name="Slide Number Placeholder 3"/>
          <p:cNvSpPr>
            <a:spLocks noGrp="1"/>
          </p:cNvSpPr>
          <p:nvPr>
            <p:ph type="sldNum" sz="quarter" idx="12"/>
          </p:nvPr>
        </p:nvSpPr>
        <p:spPr/>
        <p:txBody>
          <a:bodyPr/>
          <a:lstStyle/>
          <a:p>
            <a:fld id="{CB2ABBFD-A820-4820-BB68-F332EB00880D}" type="slidenum">
              <a:rPr lang="en-GB" smtClean="0"/>
              <a:t>17</a:t>
            </a:fld>
            <a:endParaRPr lang="en-GB" dirty="0"/>
          </a:p>
        </p:txBody>
      </p:sp>
      <p:sp>
        <p:nvSpPr>
          <p:cNvPr id="5" name="Text Placeholder 4"/>
          <p:cNvSpPr>
            <a:spLocks noGrp="1"/>
          </p:cNvSpPr>
          <p:nvPr>
            <p:ph type="body" sz="quarter" idx="13"/>
          </p:nvPr>
        </p:nvSpPr>
        <p:spPr/>
        <p:txBody>
          <a:bodyPr/>
          <a:lstStyle/>
          <a:p>
            <a:r>
              <a:rPr lang="en-US" dirty="0" smtClean="0"/>
              <a:t>Why was the GWMT developed?</a:t>
            </a:r>
          </a:p>
        </p:txBody>
      </p:sp>
    </p:spTree>
    <p:extLst>
      <p:ext uri="{BB962C8B-B14F-4D97-AF65-F5344CB8AC3E}">
        <p14:creationId xmlns:p14="http://schemas.microsoft.com/office/powerpoint/2010/main" val="3428144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2ABBFD-A820-4820-BB68-F332EB00880D}" type="slidenum">
              <a:rPr lang="en-GB" smtClean="0"/>
              <a:t>18</a:t>
            </a:fld>
            <a:endParaRPr lang="en-GB" dirty="0"/>
          </a:p>
        </p:txBody>
      </p:sp>
      <p:sp>
        <p:nvSpPr>
          <p:cNvPr id="5" name="Text Placeholder 4"/>
          <p:cNvSpPr>
            <a:spLocks noGrp="1"/>
          </p:cNvSpPr>
          <p:nvPr>
            <p:ph type="body" sz="quarter" idx="13"/>
          </p:nvPr>
        </p:nvSpPr>
        <p:spPr/>
        <p:txBody>
          <a:bodyPr/>
          <a:lstStyle/>
          <a:p>
            <a:r>
              <a:rPr lang="en-US" dirty="0" smtClean="0"/>
              <a:t>Why is it important to monitor gender in WASH?</a:t>
            </a:r>
          </a:p>
        </p:txBody>
      </p:sp>
      <p:pic>
        <p:nvPicPr>
          <p:cNvPr id="6" name="Picture 5"/>
          <p:cNvPicPr>
            <a:picLocks noChangeAspect="1"/>
          </p:cNvPicPr>
          <p:nvPr/>
        </p:nvPicPr>
        <p:blipFill>
          <a:blip r:embed="rId3"/>
          <a:stretch>
            <a:fillRect/>
          </a:stretch>
        </p:blipFill>
        <p:spPr>
          <a:xfrm>
            <a:off x="77893" y="269507"/>
            <a:ext cx="9066107" cy="5833266"/>
          </a:xfrm>
          <a:prstGeom prst="rect">
            <a:avLst/>
          </a:prstGeom>
        </p:spPr>
      </p:pic>
    </p:spTree>
    <p:extLst>
      <p:ext uri="{BB962C8B-B14F-4D97-AF65-F5344CB8AC3E}">
        <p14:creationId xmlns:p14="http://schemas.microsoft.com/office/powerpoint/2010/main" val="1869851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2400" b="1" u="sng" dirty="0" smtClean="0"/>
              <a:t>For </a:t>
            </a:r>
            <a:r>
              <a:rPr lang="en-AU" sz="2400" b="1" u="sng" dirty="0"/>
              <a:t>project implementation staff and partners:</a:t>
            </a:r>
          </a:p>
          <a:p>
            <a:pPr lvl="1"/>
            <a:r>
              <a:rPr lang="en-AU" sz="2400" dirty="0"/>
              <a:t>To develop their understanding of gender analysis</a:t>
            </a:r>
          </a:p>
          <a:p>
            <a:pPr lvl="1"/>
            <a:r>
              <a:rPr lang="en-AU" sz="2400" dirty="0"/>
              <a:t>To develop practical skills for gender monitoring</a:t>
            </a:r>
          </a:p>
          <a:p>
            <a:pPr lvl="1"/>
            <a:r>
              <a:rPr lang="en-AU" sz="2400" dirty="0"/>
              <a:t>To collect sex-disaggregated information</a:t>
            </a:r>
          </a:p>
          <a:p>
            <a:pPr marL="342900" indent="-342900">
              <a:buFont typeface="Arial" panose="020B0604020202020204" pitchFamily="34" charset="0"/>
              <a:buChar char="•"/>
            </a:pPr>
            <a:endParaRPr lang="en-AU" sz="2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19</a:t>
            </a:fld>
            <a:endParaRPr lang="en-GB" dirty="0"/>
          </a:p>
        </p:txBody>
      </p:sp>
      <p:sp>
        <p:nvSpPr>
          <p:cNvPr id="5" name="Text Placeholder 4"/>
          <p:cNvSpPr>
            <a:spLocks noGrp="1"/>
          </p:cNvSpPr>
          <p:nvPr>
            <p:ph type="body" sz="quarter" idx="13"/>
          </p:nvPr>
        </p:nvSpPr>
        <p:spPr/>
        <p:txBody>
          <a:bodyPr/>
          <a:lstStyle/>
          <a:p>
            <a:r>
              <a:rPr lang="en-US" dirty="0" smtClean="0"/>
              <a:t>GWMT Aims:</a:t>
            </a:r>
          </a:p>
        </p:txBody>
      </p:sp>
    </p:spTree>
    <p:extLst>
      <p:ext uri="{BB962C8B-B14F-4D97-AF65-F5344CB8AC3E}">
        <p14:creationId xmlns:p14="http://schemas.microsoft.com/office/powerpoint/2010/main" val="2716343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2ABBFD-A820-4820-BB68-F332EB00880D}" type="slidenum">
              <a:rPr lang="en-GB" smtClean="0"/>
              <a:t>2</a:t>
            </a:fld>
            <a:endParaRPr lang="en-GB" dirty="0"/>
          </a:p>
        </p:txBody>
      </p:sp>
      <p:sp>
        <p:nvSpPr>
          <p:cNvPr id="5" name="Text Placeholder 4"/>
          <p:cNvSpPr>
            <a:spLocks noGrp="1"/>
          </p:cNvSpPr>
          <p:nvPr>
            <p:ph type="body" sz="quarter" idx="13"/>
          </p:nvPr>
        </p:nvSpPr>
        <p:spPr/>
        <p:txBody>
          <a:bodyPr/>
          <a:lstStyle/>
          <a:p>
            <a:r>
              <a:rPr lang="en-US" dirty="0" smtClean="0"/>
              <a:t>Agenda</a:t>
            </a:r>
          </a:p>
          <a:p>
            <a:pPr lvl="1"/>
            <a:r>
              <a:rPr lang="en-US" dirty="0" smtClean="0"/>
              <a:t>Five-day training</a:t>
            </a:r>
            <a:endParaRPr lang="en-GB" dirty="0"/>
          </a:p>
        </p:txBody>
      </p:sp>
      <p:pic>
        <p:nvPicPr>
          <p:cNvPr id="3" name="Picture 2"/>
          <p:cNvPicPr>
            <a:picLocks noChangeAspect="1"/>
          </p:cNvPicPr>
          <p:nvPr/>
        </p:nvPicPr>
        <p:blipFill>
          <a:blip r:embed="rId2"/>
          <a:stretch>
            <a:fillRect/>
          </a:stretch>
        </p:blipFill>
        <p:spPr>
          <a:xfrm>
            <a:off x="911823" y="2150745"/>
            <a:ext cx="7505419" cy="2101215"/>
          </a:xfrm>
          <a:prstGeom prst="rect">
            <a:avLst/>
          </a:prstGeom>
        </p:spPr>
      </p:pic>
    </p:spTree>
    <p:extLst>
      <p:ext uri="{BB962C8B-B14F-4D97-AF65-F5344CB8AC3E}">
        <p14:creationId xmlns:p14="http://schemas.microsoft.com/office/powerpoint/2010/main" val="903084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5" y="1375200"/>
            <a:ext cx="8643485" cy="4525200"/>
          </a:xfrm>
        </p:spPr>
        <p:txBody>
          <a:bodyPr>
            <a:normAutofit/>
          </a:bodyPr>
          <a:lstStyle/>
          <a:p>
            <a:pPr>
              <a:lnSpc>
                <a:spcPct val="120000"/>
              </a:lnSpc>
              <a:spcAft>
                <a:spcPts val="600"/>
              </a:spcAft>
            </a:pPr>
            <a:r>
              <a:rPr lang="en-AU" sz="2600" b="1" u="sng" dirty="0"/>
              <a:t>For communities:</a:t>
            </a:r>
          </a:p>
          <a:p>
            <a:pPr lvl="1">
              <a:lnSpc>
                <a:spcPct val="120000"/>
              </a:lnSpc>
              <a:spcAft>
                <a:spcPts val="600"/>
              </a:spcAft>
            </a:pPr>
            <a:r>
              <a:rPr lang="en-AU" sz="2600" dirty="0"/>
              <a:t>To raise awareness about gender roles and relationships in household and community WASH activities</a:t>
            </a:r>
          </a:p>
          <a:p>
            <a:pPr lvl="1">
              <a:lnSpc>
                <a:spcPct val="120000"/>
              </a:lnSpc>
              <a:spcAft>
                <a:spcPts val="600"/>
              </a:spcAft>
            </a:pPr>
            <a:r>
              <a:rPr lang="en-AU" sz="2600" dirty="0"/>
              <a:t>To promote (aspirations for) gender equality by providing opportunities for women and men to discuss gender relations and to set their own agenda for change</a:t>
            </a:r>
          </a:p>
          <a:p>
            <a:pPr marL="342900" indent="-342900">
              <a:buFont typeface="Arial" panose="020B0604020202020204" pitchFamily="34" charset="0"/>
              <a:buChar char="•"/>
            </a:pPr>
            <a:endParaRPr lang="en-AU" sz="2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20</a:t>
            </a:fld>
            <a:endParaRPr lang="en-GB" dirty="0"/>
          </a:p>
        </p:txBody>
      </p:sp>
      <p:sp>
        <p:nvSpPr>
          <p:cNvPr id="5" name="Text Placeholder 4"/>
          <p:cNvSpPr>
            <a:spLocks noGrp="1"/>
          </p:cNvSpPr>
          <p:nvPr>
            <p:ph type="body" sz="quarter" idx="13"/>
          </p:nvPr>
        </p:nvSpPr>
        <p:spPr/>
        <p:txBody>
          <a:bodyPr/>
          <a:lstStyle/>
          <a:p>
            <a:r>
              <a:rPr lang="en-US" dirty="0" smtClean="0"/>
              <a:t>GWMT Aims:</a:t>
            </a:r>
          </a:p>
        </p:txBody>
      </p:sp>
    </p:spTree>
    <p:extLst>
      <p:ext uri="{BB962C8B-B14F-4D97-AF65-F5344CB8AC3E}">
        <p14:creationId xmlns:p14="http://schemas.microsoft.com/office/powerpoint/2010/main" val="1552761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a:stretch>
            <a:fillRect/>
          </a:stretch>
        </p:blipFill>
        <p:spPr>
          <a:xfrm>
            <a:off x="529140" y="1173600"/>
            <a:ext cx="8076855" cy="4514819"/>
          </a:xfrm>
          <a:prstGeom prst="rect">
            <a:avLst/>
          </a:prstGeom>
        </p:spPr>
      </p:pic>
      <p:sp>
        <p:nvSpPr>
          <p:cNvPr id="4" name="Slide Number Placeholder 3"/>
          <p:cNvSpPr>
            <a:spLocks noGrp="1"/>
          </p:cNvSpPr>
          <p:nvPr>
            <p:ph type="sldNum" sz="quarter" idx="12"/>
          </p:nvPr>
        </p:nvSpPr>
        <p:spPr/>
        <p:txBody>
          <a:bodyPr/>
          <a:lstStyle/>
          <a:p>
            <a:fld id="{CB2ABBFD-A820-4820-BB68-F332EB00880D}" type="slidenum">
              <a:rPr lang="en-GB" smtClean="0"/>
              <a:t>21</a:t>
            </a:fld>
            <a:endParaRPr lang="en-GB" dirty="0"/>
          </a:p>
        </p:txBody>
      </p:sp>
      <p:sp>
        <p:nvSpPr>
          <p:cNvPr id="5" name="Text Placeholder 4"/>
          <p:cNvSpPr>
            <a:spLocks noGrp="1"/>
          </p:cNvSpPr>
          <p:nvPr>
            <p:ph type="body" sz="quarter" idx="13"/>
          </p:nvPr>
        </p:nvSpPr>
        <p:spPr/>
        <p:txBody>
          <a:bodyPr/>
          <a:lstStyle/>
          <a:p>
            <a:r>
              <a:rPr lang="en-US" dirty="0" smtClean="0"/>
              <a:t>Principals that underpin the GWMT</a:t>
            </a:r>
          </a:p>
        </p:txBody>
      </p:sp>
    </p:spTree>
    <p:extLst>
      <p:ext uri="{BB962C8B-B14F-4D97-AF65-F5344CB8AC3E}">
        <p14:creationId xmlns:p14="http://schemas.microsoft.com/office/powerpoint/2010/main" val="5098253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2ABBFD-A820-4820-BB68-F332EB00880D}" type="slidenum">
              <a:rPr lang="en-GB" smtClean="0"/>
              <a:t>22</a:t>
            </a:fld>
            <a:endParaRPr lang="en-GB" dirty="0"/>
          </a:p>
        </p:txBody>
      </p:sp>
      <p:sp>
        <p:nvSpPr>
          <p:cNvPr id="5" name="Text Placeholder 4"/>
          <p:cNvSpPr>
            <a:spLocks noGrp="1"/>
          </p:cNvSpPr>
          <p:nvPr>
            <p:ph type="body" sz="quarter" idx="13"/>
          </p:nvPr>
        </p:nvSpPr>
        <p:spPr/>
        <p:txBody>
          <a:bodyPr/>
          <a:lstStyle/>
          <a:p>
            <a:r>
              <a:rPr lang="en-US" dirty="0" smtClean="0"/>
              <a:t>GWMT indicators</a:t>
            </a:r>
          </a:p>
        </p:txBody>
      </p:sp>
      <p:sp>
        <p:nvSpPr>
          <p:cNvPr id="6" name="Rectangle 5"/>
          <p:cNvSpPr/>
          <p:nvPr/>
        </p:nvSpPr>
        <p:spPr>
          <a:xfrm>
            <a:off x="574157" y="1335412"/>
            <a:ext cx="8091377" cy="3046988"/>
          </a:xfrm>
          <a:prstGeom prst="rect">
            <a:avLst/>
          </a:prstGeom>
        </p:spPr>
        <p:txBody>
          <a:bodyPr wrap="square">
            <a:spAutoFit/>
          </a:bodyPr>
          <a:lstStyle/>
          <a:p>
            <a:r>
              <a:rPr lang="en-AU" sz="2000" dirty="0"/>
              <a:t>GWMT generates data for four indicators based around the principles:</a:t>
            </a:r>
          </a:p>
          <a:p>
            <a:endParaRPr lang="en-AU" sz="2000" dirty="0"/>
          </a:p>
          <a:p>
            <a:pPr marL="171450" indent="-171450">
              <a:lnSpc>
                <a:spcPct val="110000"/>
              </a:lnSpc>
              <a:spcAft>
                <a:spcPts val="600"/>
              </a:spcAft>
            </a:pPr>
            <a:r>
              <a:rPr lang="en-AU" sz="2000" b="1" dirty="0"/>
              <a:t>Indicator 1: </a:t>
            </a:r>
            <a:r>
              <a:rPr lang="en-AU" sz="2000" dirty="0"/>
              <a:t>Level of shared WASH workload in the household</a:t>
            </a:r>
          </a:p>
          <a:p>
            <a:pPr marL="171450" indent="-171450">
              <a:lnSpc>
                <a:spcPct val="110000"/>
              </a:lnSpc>
              <a:spcAft>
                <a:spcPts val="600"/>
              </a:spcAft>
            </a:pPr>
            <a:r>
              <a:rPr lang="en-AU" sz="2000" b="1" dirty="0"/>
              <a:t>Indicator 2: </a:t>
            </a:r>
            <a:r>
              <a:rPr lang="en-AU" sz="2000" dirty="0"/>
              <a:t>Level of participation in WASH activities in the community</a:t>
            </a:r>
          </a:p>
          <a:p>
            <a:pPr marL="171450" indent="-171450">
              <a:lnSpc>
                <a:spcPct val="110000"/>
              </a:lnSpc>
              <a:spcAft>
                <a:spcPts val="600"/>
              </a:spcAft>
            </a:pPr>
            <a:r>
              <a:rPr lang="en-AU" sz="2000" b="1" dirty="0"/>
              <a:t>Indicator 3: </a:t>
            </a:r>
            <a:r>
              <a:rPr lang="en-AU" sz="2000" dirty="0"/>
              <a:t>Level of </a:t>
            </a:r>
            <a:r>
              <a:rPr lang="en-AU" sz="2000" dirty="0" smtClean="0"/>
              <a:t>women’s leadership in the community around WASH </a:t>
            </a:r>
          </a:p>
          <a:p>
            <a:pPr marL="171450" indent="-171450">
              <a:lnSpc>
                <a:spcPct val="110000"/>
              </a:lnSpc>
              <a:spcAft>
                <a:spcPts val="600"/>
              </a:spcAft>
            </a:pPr>
            <a:r>
              <a:rPr lang="en-AU" sz="2000" b="1" dirty="0" smtClean="0"/>
              <a:t>Indicator </a:t>
            </a:r>
            <a:r>
              <a:rPr lang="en-AU" sz="2000" b="1" dirty="0"/>
              <a:t>4: </a:t>
            </a:r>
            <a:r>
              <a:rPr lang="en-AU" sz="2000" dirty="0"/>
              <a:t>Level of shared WASH decision making in the household</a:t>
            </a:r>
          </a:p>
          <a:p>
            <a:pPr marL="171450" indent="-171450">
              <a:lnSpc>
                <a:spcPct val="110000"/>
              </a:lnSpc>
              <a:spcAft>
                <a:spcPts val="600"/>
              </a:spcAft>
            </a:pPr>
            <a:endParaRPr lang="en-AU" sz="2000" dirty="0"/>
          </a:p>
        </p:txBody>
      </p:sp>
    </p:spTree>
    <p:extLst>
      <p:ext uri="{BB962C8B-B14F-4D97-AF65-F5344CB8AC3E}">
        <p14:creationId xmlns:p14="http://schemas.microsoft.com/office/powerpoint/2010/main" val="37613878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2ABBFD-A820-4820-BB68-F332EB00880D}" type="slidenum">
              <a:rPr lang="en-GB" smtClean="0"/>
              <a:t>23</a:t>
            </a:fld>
            <a:endParaRPr lang="en-GB" dirty="0"/>
          </a:p>
        </p:txBody>
      </p:sp>
      <p:sp>
        <p:nvSpPr>
          <p:cNvPr id="5" name="Text Placeholder 4"/>
          <p:cNvSpPr>
            <a:spLocks noGrp="1"/>
          </p:cNvSpPr>
          <p:nvPr>
            <p:ph type="body" sz="quarter" idx="13"/>
          </p:nvPr>
        </p:nvSpPr>
        <p:spPr/>
        <p:txBody>
          <a:bodyPr/>
          <a:lstStyle/>
          <a:p>
            <a:r>
              <a:rPr lang="en-US" dirty="0" smtClean="0"/>
              <a:t>GWMT Roles</a:t>
            </a:r>
          </a:p>
        </p:txBody>
      </p:sp>
      <p:sp>
        <p:nvSpPr>
          <p:cNvPr id="6" name="Rectangle 5"/>
          <p:cNvSpPr/>
          <p:nvPr/>
        </p:nvSpPr>
        <p:spPr>
          <a:xfrm>
            <a:off x="574157" y="1335412"/>
            <a:ext cx="8404380" cy="4016484"/>
          </a:xfrm>
          <a:prstGeom prst="rect">
            <a:avLst/>
          </a:prstGeom>
        </p:spPr>
        <p:txBody>
          <a:bodyPr wrap="square">
            <a:spAutoFit/>
          </a:bodyPr>
          <a:lstStyle/>
          <a:p>
            <a:pPr>
              <a:spcAft>
                <a:spcPts val="600"/>
              </a:spcAft>
            </a:pPr>
            <a:endParaRPr lang="en-AU" sz="2000" dirty="0"/>
          </a:p>
          <a:p>
            <a:pPr marL="457200" indent="-457200">
              <a:lnSpc>
                <a:spcPct val="100000"/>
              </a:lnSpc>
              <a:spcAft>
                <a:spcPts val="600"/>
              </a:spcAft>
              <a:buFont typeface="Arial" panose="020B0604020202020204" pitchFamily="34" charset="0"/>
              <a:buChar char="•"/>
            </a:pPr>
            <a:r>
              <a:rPr lang="en-AU" sz="2000" b="1" dirty="0" smtClean="0"/>
              <a:t>MEL Specialist and Project Manger </a:t>
            </a:r>
            <a:r>
              <a:rPr lang="en-AU" sz="2000" dirty="0" smtClean="0"/>
              <a:t>–Ensure integration of GWMT outcomes with the broader WASH and MEL system</a:t>
            </a:r>
          </a:p>
          <a:p>
            <a:pPr>
              <a:lnSpc>
                <a:spcPct val="100000"/>
              </a:lnSpc>
              <a:spcAft>
                <a:spcPts val="600"/>
              </a:spcAft>
            </a:pPr>
            <a:endParaRPr lang="en-AU" sz="2000" b="1" dirty="0" smtClean="0"/>
          </a:p>
          <a:p>
            <a:pPr marL="457200" indent="-457200">
              <a:lnSpc>
                <a:spcPct val="100000"/>
              </a:lnSpc>
              <a:spcAft>
                <a:spcPts val="600"/>
              </a:spcAft>
              <a:buFont typeface="Arial" panose="020B0604020202020204" pitchFamily="34" charset="0"/>
              <a:buChar char="•"/>
            </a:pPr>
            <a:r>
              <a:rPr lang="en-AU" sz="2000" b="1" dirty="0" smtClean="0"/>
              <a:t>Lead </a:t>
            </a:r>
            <a:r>
              <a:rPr lang="en-AU" sz="2000" b="1" dirty="0"/>
              <a:t>Facilitator </a:t>
            </a:r>
            <a:r>
              <a:rPr lang="en-AU" sz="2000" dirty="0"/>
              <a:t>–Opens and closes meeting, supports sub-groups if needed, facilitates plenary, time management</a:t>
            </a:r>
          </a:p>
          <a:p>
            <a:pPr marL="457200" indent="-457200">
              <a:lnSpc>
                <a:spcPct val="100000"/>
              </a:lnSpc>
              <a:spcAft>
                <a:spcPts val="600"/>
              </a:spcAft>
              <a:buFont typeface="Arial" panose="020B0604020202020204" pitchFamily="34" charset="0"/>
              <a:buChar char="•"/>
            </a:pPr>
            <a:endParaRPr lang="en-AU" sz="2000" dirty="0"/>
          </a:p>
          <a:p>
            <a:pPr marL="457200" indent="-457200">
              <a:lnSpc>
                <a:spcPct val="100000"/>
              </a:lnSpc>
              <a:spcAft>
                <a:spcPts val="600"/>
              </a:spcAft>
              <a:buFont typeface="Arial" panose="020B0604020202020204" pitchFamily="34" charset="0"/>
              <a:buChar char="•"/>
            </a:pPr>
            <a:r>
              <a:rPr lang="en-AU" sz="2000" b="1" dirty="0" smtClean="0"/>
              <a:t>Co-Facilitators </a:t>
            </a:r>
            <a:r>
              <a:rPr lang="en-AU" sz="2000" dirty="0"/>
              <a:t>–Leads one sub-group (e.g. older men)</a:t>
            </a:r>
          </a:p>
          <a:p>
            <a:pPr marL="457200" indent="-457200">
              <a:lnSpc>
                <a:spcPct val="100000"/>
              </a:lnSpc>
              <a:spcAft>
                <a:spcPts val="600"/>
              </a:spcAft>
              <a:buFont typeface="Arial" panose="020B0604020202020204" pitchFamily="34" charset="0"/>
              <a:buChar char="•"/>
            </a:pPr>
            <a:endParaRPr lang="en-AU" sz="2000" b="1" dirty="0"/>
          </a:p>
          <a:p>
            <a:pPr marL="457200" indent="-457200">
              <a:lnSpc>
                <a:spcPct val="100000"/>
              </a:lnSpc>
              <a:spcAft>
                <a:spcPts val="600"/>
              </a:spcAft>
              <a:buFont typeface="Arial" panose="020B0604020202020204" pitchFamily="34" charset="0"/>
              <a:buChar char="•"/>
            </a:pPr>
            <a:r>
              <a:rPr lang="en-AU" sz="2000" b="1" dirty="0" smtClean="0"/>
              <a:t>Data </a:t>
            </a:r>
            <a:r>
              <a:rPr lang="en-AU" sz="2000" b="1" dirty="0"/>
              <a:t>Recorder –</a:t>
            </a:r>
            <a:r>
              <a:rPr lang="en-AU" sz="2000" dirty="0"/>
              <a:t>Works with Co-Facilitators and actively observes and notes outcomes of each step on the record sheet</a:t>
            </a:r>
          </a:p>
        </p:txBody>
      </p:sp>
    </p:spTree>
    <p:extLst>
      <p:ext uri="{BB962C8B-B14F-4D97-AF65-F5344CB8AC3E}">
        <p14:creationId xmlns:p14="http://schemas.microsoft.com/office/powerpoint/2010/main" val="38228198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2ABBFD-A820-4820-BB68-F332EB00880D}" type="slidenum">
              <a:rPr lang="en-GB" smtClean="0"/>
              <a:t>24</a:t>
            </a:fld>
            <a:endParaRPr lang="en-GB" dirty="0"/>
          </a:p>
        </p:txBody>
      </p:sp>
      <p:sp>
        <p:nvSpPr>
          <p:cNvPr id="5" name="Text Placeholder 4"/>
          <p:cNvSpPr>
            <a:spLocks noGrp="1"/>
          </p:cNvSpPr>
          <p:nvPr>
            <p:ph type="body" sz="quarter" idx="13"/>
          </p:nvPr>
        </p:nvSpPr>
        <p:spPr/>
        <p:txBody>
          <a:bodyPr/>
          <a:lstStyle/>
          <a:p>
            <a:r>
              <a:rPr lang="en-US" dirty="0" smtClean="0"/>
              <a:t>GWMT Community Meetings</a:t>
            </a:r>
          </a:p>
        </p:txBody>
      </p:sp>
      <p:sp>
        <p:nvSpPr>
          <p:cNvPr id="6" name="Rectangle 5"/>
          <p:cNvSpPr/>
          <p:nvPr/>
        </p:nvSpPr>
        <p:spPr>
          <a:xfrm>
            <a:off x="469654" y="960944"/>
            <a:ext cx="8404380" cy="5078313"/>
          </a:xfrm>
          <a:prstGeom prst="rect">
            <a:avLst/>
          </a:prstGeom>
        </p:spPr>
        <p:txBody>
          <a:bodyPr wrap="square">
            <a:spAutoFit/>
          </a:bodyPr>
          <a:lstStyle/>
          <a:p>
            <a:pPr>
              <a:spcAft>
                <a:spcPts val="600"/>
              </a:spcAft>
            </a:pPr>
            <a:endParaRPr lang="en-AU" sz="2000" dirty="0"/>
          </a:p>
          <a:p>
            <a:pPr marL="457200" indent="-457200">
              <a:lnSpc>
                <a:spcPct val="100000"/>
              </a:lnSpc>
              <a:spcAft>
                <a:spcPts val="600"/>
              </a:spcAft>
            </a:pPr>
            <a:r>
              <a:rPr lang="en-GB" sz="2400" dirty="0"/>
              <a:t>Provides space for community participants to reflect </a:t>
            </a:r>
            <a:r>
              <a:rPr lang="en-GB" sz="2400" dirty="0" smtClean="0"/>
              <a:t>on gender </a:t>
            </a:r>
            <a:r>
              <a:rPr lang="en-GB" sz="2400" dirty="0"/>
              <a:t>relations within their separate sex and age groups (known as sub-groups):</a:t>
            </a:r>
          </a:p>
          <a:p>
            <a:pPr marL="1728175" lvl="3" indent="-457200">
              <a:spcAft>
                <a:spcPts val="600"/>
              </a:spcAft>
              <a:buFont typeface="Arial" panose="020B0604020202020204" pitchFamily="34" charset="0"/>
              <a:buChar char="•"/>
            </a:pPr>
            <a:r>
              <a:rPr lang="en-GB" sz="2400" dirty="0"/>
              <a:t>Young women</a:t>
            </a:r>
          </a:p>
          <a:p>
            <a:pPr marL="1728175" lvl="3" indent="-457200">
              <a:spcAft>
                <a:spcPts val="600"/>
              </a:spcAft>
              <a:buFont typeface="Arial" panose="020B0604020202020204" pitchFamily="34" charset="0"/>
              <a:buChar char="•"/>
            </a:pPr>
            <a:r>
              <a:rPr lang="en-GB" sz="2400" dirty="0"/>
              <a:t>Young men </a:t>
            </a:r>
          </a:p>
          <a:p>
            <a:pPr marL="1728175" lvl="3" indent="-457200">
              <a:spcAft>
                <a:spcPts val="600"/>
              </a:spcAft>
              <a:buFont typeface="Arial" panose="020B0604020202020204" pitchFamily="34" charset="0"/>
              <a:buChar char="•"/>
            </a:pPr>
            <a:r>
              <a:rPr lang="en-GB" sz="2400" dirty="0"/>
              <a:t>Middle aged women</a:t>
            </a:r>
          </a:p>
          <a:p>
            <a:pPr marL="1728175" lvl="3" indent="-457200">
              <a:spcAft>
                <a:spcPts val="600"/>
              </a:spcAft>
              <a:buFont typeface="Arial" panose="020B0604020202020204" pitchFamily="34" charset="0"/>
              <a:buChar char="•"/>
            </a:pPr>
            <a:r>
              <a:rPr lang="en-GB" sz="2400" dirty="0"/>
              <a:t>Middle aged men</a:t>
            </a:r>
          </a:p>
          <a:p>
            <a:pPr marL="1728175" lvl="3" indent="-457200">
              <a:spcAft>
                <a:spcPts val="600"/>
              </a:spcAft>
              <a:buFont typeface="Arial" panose="020B0604020202020204" pitchFamily="34" charset="0"/>
              <a:buChar char="•"/>
            </a:pPr>
            <a:r>
              <a:rPr lang="en-GB" sz="2400" dirty="0"/>
              <a:t>Older women</a:t>
            </a:r>
          </a:p>
          <a:p>
            <a:pPr marL="1728175" lvl="3" indent="-457200">
              <a:spcAft>
                <a:spcPts val="600"/>
              </a:spcAft>
              <a:buFont typeface="Arial" panose="020B0604020202020204" pitchFamily="34" charset="0"/>
              <a:buChar char="•"/>
            </a:pPr>
            <a:r>
              <a:rPr lang="en-GB" sz="2400" dirty="0"/>
              <a:t>Older men</a:t>
            </a:r>
          </a:p>
          <a:p>
            <a:pPr marL="457200" indent="-457200">
              <a:lnSpc>
                <a:spcPct val="100000"/>
              </a:lnSpc>
              <a:spcAft>
                <a:spcPts val="600"/>
              </a:spcAft>
            </a:pPr>
            <a:r>
              <a:rPr lang="en-AU" sz="2400" dirty="0"/>
              <a:t>Selecting participants –try to ensure the most marginalised women and men are able to participate</a:t>
            </a:r>
          </a:p>
        </p:txBody>
      </p:sp>
    </p:spTree>
    <p:extLst>
      <p:ext uri="{BB962C8B-B14F-4D97-AF65-F5344CB8AC3E}">
        <p14:creationId xmlns:p14="http://schemas.microsoft.com/office/powerpoint/2010/main" val="17938697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2ABBFD-A820-4820-BB68-F332EB00880D}" type="slidenum">
              <a:rPr lang="en-GB" smtClean="0"/>
              <a:t>25</a:t>
            </a:fld>
            <a:endParaRPr lang="en-GB" dirty="0"/>
          </a:p>
        </p:txBody>
      </p:sp>
      <p:sp>
        <p:nvSpPr>
          <p:cNvPr id="5" name="Text Placeholder 4"/>
          <p:cNvSpPr>
            <a:spLocks noGrp="1"/>
          </p:cNvSpPr>
          <p:nvPr>
            <p:ph type="body" sz="quarter" idx="13"/>
          </p:nvPr>
        </p:nvSpPr>
        <p:spPr/>
        <p:txBody>
          <a:bodyPr/>
          <a:lstStyle/>
          <a:p>
            <a:r>
              <a:rPr lang="en-US" dirty="0" smtClean="0"/>
              <a:t>Example of analysis findings…</a:t>
            </a:r>
          </a:p>
        </p:txBody>
      </p:sp>
      <p:sp>
        <p:nvSpPr>
          <p:cNvPr id="6" name="Rectangle 5"/>
          <p:cNvSpPr/>
          <p:nvPr/>
        </p:nvSpPr>
        <p:spPr>
          <a:xfrm>
            <a:off x="469654" y="960944"/>
            <a:ext cx="8404380" cy="2693045"/>
          </a:xfrm>
          <a:prstGeom prst="rect">
            <a:avLst/>
          </a:prstGeom>
        </p:spPr>
        <p:txBody>
          <a:bodyPr wrap="square">
            <a:spAutoFit/>
          </a:bodyPr>
          <a:lstStyle/>
          <a:p>
            <a:pPr marL="342900" indent="-342900">
              <a:lnSpc>
                <a:spcPct val="110000"/>
              </a:lnSpc>
              <a:spcAft>
                <a:spcPts val="600"/>
              </a:spcAft>
              <a:buFont typeface="Arial" panose="020B0604020202020204" pitchFamily="34" charset="0"/>
              <a:buChar char="•"/>
            </a:pPr>
            <a:r>
              <a:rPr lang="en-AU" sz="2000" dirty="0"/>
              <a:t> Women participate less than men in WASH community  activities -due to household work</a:t>
            </a:r>
          </a:p>
          <a:p>
            <a:pPr marL="342900" indent="-342900">
              <a:lnSpc>
                <a:spcPct val="110000"/>
              </a:lnSpc>
              <a:spcAft>
                <a:spcPts val="600"/>
              </a:spcAft>
              <a:buFont typeface="Arial" panose="020B0604020202020204" pitchFamily="34" charset="0"/>
              <a:buChar char="•"/>
            </a:pPr>
            <a:r>
              <a:rPr lang="en-AU" sz="2000" dirty="0"/>
              <a:t>Women influence household decision around WASH; but  mainly middle aged men make the final decision </a:t>
            </a:r>
          </a:p>
          <a:p>
            <a:pPr marL="342900" indent="-342900">
              <a:lnSpc>
                <a:spcPct val="110000"/>
              </a:lnSpc>
              <a:spcAft>
                <a:spcPts val="600"/>
              </a:spcAft>
              <a:buFont typeface="Arial" panose="020B0604020202020204" pitchFamily="34" charset="0"/>
              <a:buChar char="•"/>
            </a:pPr>
            <a:r>
              <a:rPr lang="en-AU" sz="2000" dirty="0"/>
              <a:t>Visioning –men had a greater expectation on themselves for change than women had for them</a:t>
            </a:r>
          </a:p>
          <a:p>
            <a:pPr marL="342900" indent="-342900">
              <a:lnSpc>
                <a:spcPct val="110000"/>
              </a:lnSpc>
              <a:spcAft>
                <a:spcPts val="600"/>
              </a:spcAft>
              <a:buFont typeface="Arial" panose="020B0604020202020204" pitchFamily="34" charset="0"/>
              <a:buChar char="•"/>
            </a:pPr>
            <a:r>
              <a:rPr lang="en-AU" sz="2000" dirty="0"/>
              <a:t>Men expressed desire to undertake more shared household  work </a:t>
            </a:r>
          </a:p>
        </p:txBody>
      </p:sp>
    </p:spTree>
    <p:extLst>
      <p:ext uri="{BB962C8B-B14F-4D97-AF65-F5344CB8AC3E}">
        <p14:creationId xmlns:p14="http://schemas.microsoft.com/office/powerpoint/2010/main" val="25244004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2ABBFD-A820-4820-BB68-F332EB00880D}" type="slidenum">
              <a:rPr lang="en-GB" smtClean="0"/>
              <a:t>26</a:t>
            </a:fld>
            <a:endParaRPr lang="en-GB" dirty="0"/>
          </a:p>
        </p:txBody>
      </p:sp>
      <p:sp>
        <p:nvSpPr>
          <p:cNvPr id="5" name="Text Placeholder 4"/>
          <p:cNvSpPr>
            <a:spLocks noGrp="1"/>
          </p:cNvSpPr>
          <p:nvPr>
            <p:ph type="body" sz="quarter" idx="13"/>
          </p:nvPr>
        </p:nvSpPr>
        <p:spPr/>
        <p:txBody>
          <a:bodyPr/>
          <a:lstStyle/>
          <a:p>
            <a:r>
              <a:rPr lang="en-US" dirty="0" smtClean="0"/>
              <a:t>Learnings to date…</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5564" y="1710882"/>
            <a:ext cx="1895475"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3819" y="1606107"/>
            <a:ext cx="1933575" cy="275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1522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pPr marL="342900" indent="-342900">
              <a:lnSpc>
                <a:spcPct val="100000"/>
              </a:lnSpc>
              <a:spcAft>
                <a:spcPts val="600"/>
              </a:spcAft>
              <a:buFont typeface="Arial" panose="020B0604020202020204" pitchFamily="34" charset="0"/>
              <a:buChar char="•"/>
            </a:pPr>
            <a:r>
              <a:rPr lang="en-AU" sz="2000" dirty="0"/>
              <a:t>Gender champions</a:t>
            </a:r>
          </a:p>
          <a:p>
            <a:pPr marL="342900" indent="-342900">
              <a:lnSpc>
                <a:spcPct val="100000"/>
              </a:lnSpc>
              <a:spcAft>
                <a:spcPts val="600"/>
              </a:spcAft>
              <a:buFont typeface="Arial" panose="020B0604020202020204" pitchFamily="34" charset="0"/>
              <a:buChar char="•"/>
            </a:pPr>
            <a:r>
              <a:rPr lang="en-AU" sz="2000" dirty="0"/>
              <a:t>Adapting to local context</a:t>
            </a:r>
          </a:p>
          <a:p>
            <a:pPr marL="342900" indent="-342900">
              <a:lnSpc>
                <a:spcPct val="100000"/>
              </a:lnSpc>
              <a:spcAft>
                <a:spcPts val="600"/>
              </a:spcAft>
              <a:buFont typeface="Arial" panose="020B0604020202020204" pitchFamily="34" charset="0"/>
              <a:buChar char="•"/>
            </a:pPr>
            <a:r>
              <a:rPr lang="en-AU" sz="2000" dirty="0"/>
              <a:t>Creating a 'safe' space for discussions within the community meetings</a:t>
            </a:r>
          </a:p>
          <a:p>
            <a:pPr marL="342900" indent="-342900">
              <a:lnSpc>
                <a:spcPct val="100000"/>
              </a:lnSpc>
              <a:spcAft>
                <a:spcPts val="600"/>
              </a:spcAft>
              <a:buFont typeface="Arial" panose="020B0604020202020204" pitchFamily="34" charset="0"/>
              <a:buChar char="•"/>
            </a:pPr>
            <a:r>
              <a:rPr lang="en-AU" sz="2000" dirty="0"/>
              <a:t>Raising awareness around gender roles and relationships </a:t>
            </a:r>
          </a:p>
          <a:p>
            <a:pPr marL="342900" indent="-342900">
              <a:lnSpc>
                <a:spcPct val="100000"/>
              </a:lnSpc>
              <a:spcAft>
                <a:spcPts val="600"/>
              </a:spcAft>
              <a:buFont typeface="Arial" panose="020B0604020202020204" pitchFamily="34" charset="0"/>
              <a:buChar char="•"/>
            </a:pPr>
            <a:r>
              <a:rPr lang="en-AU" sz="2000" dirty="0"/>
              <a:t>The importance of information</a:t>
            </a:r>
          </a:p>
          <a:p>
            <a:pPr marL="342900" indent="-342900">
              <a:buFont typeface="Arial" panose="020B0604020202020204" pitchFamily="34" charset="0"/>
              <a:buChar char="•"/>
            </a:pPr>
            <a:endParaRPr lang="en-AU" sz="2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27</a:t>
            </a:fld>
            <a:endParaRPr lang="en-GB" dirty="0"/>
          </a:p>
        </p:txBody>
      </p:sp>
      <p:sp>
        <p:nvSpPr>
          <p:cNvPr id="5" name="Text Placeholder 4"/>
          <p:cNvSpPr>
            <a:spLocks noGrp="1"/>
          </p:cNvSpPr>
          <p:nvPr>
            <p:ph type="body" sz="quarter" idx="13"/>
          </p:nvPr>
        </p:nvSpPr>
        <p:spPr/>
        <p:txBody>
          <a:bodyPr/>
          <a:lstStyle/>
          <a:p>
            <a:r>
              <a:rPr lang="en-US" dirty="0" smtClean="0"/>
              <a:t>Enabling factors</a:t>
            </a:r>
          </a:p>
          <a:p>
            <a:pPr lvl="1"/>
            <a:endParaRPr lang="en-GB" dirty="0"/>
          </a:p>
        </p:txBody>
      </p:sp>
    </p:spTree>
    <p:extLst>
      <p:ext uri="{BB962C8B-B14F-4D97-AF65-F5344CB8AC3E}">
        <p14:creationId xmlns:p14="http://schemas.microsoft.com/office/powerpoint/2010/main" val="11665116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pPr marL="342900" indent="-342900">
              <a:lnSpc>
                <a:spcPct val="100000"/>
              </a:lnSpc>
              <a:spcAft>
                <a:spcPts val="600"/>
              </a:spcAft>
              <a:buFont typeface="Arial" panose="020B0604020202020204" pitchFamily="34" charset="0"/>
              <a:buChar char="•"/>
            </a:pPr>
            <a:r>
              <a:rPr lang="en-AU" sz="2000" dirty="0"/>
              <a:t>Effective training, catalysing changes in practice</a:t>
            </a:r>
          </a:p>
          <a:p>
            <a:pPr marL="342900" indent="-342900">
              <a:lnSpc>
                <a:spcPct val="100000"/>
              </a:lnSpc>
              <a:spcAft>
                <a:spcPts val="600"/>
              </a:spcAft>
              <a:buFont typeface="Arial" panose="020B0604020202020204" pitchFamily="34" charset="0"/>
              <a:buChar char="•"/>
            </a:pPr>
            <a:r>
              <a:rPr lang="en-AU" sz="2000" dirty="0"/>
              <a:t>Significant amounts of disaggregated qualitative and quantitative data</a:t>
            </a:r>
          </a:p>
          <a:p>
            <a:pPr marL="342900" indent="-342900">
              <a:lnSpc>
                <a:spcPct val="100000"/>
              </a:lnSpc>
              <a:spcAft>
                <a:spcPts val="600"/>
              </a:spcAft>
              <a:buFont typeface="Arial" panose="020B0604020202020204" pitchFamily="34" charset="0"/>
              <a:buChar char="•"/>
            </a:pPr>
            <a:r>
              <a:rPr lang="en-AU" sz="2000" dirty="0"/>
              <a:t>WASH as a supporter for change – but it’s complicated</a:t>
            </a:r>
          </a:p>
          <a:p>
            <a:pPr marL="342900" indent="-342900">
              <a:buFont typeface="Arial" panose="020B0604020202020204" pitchFamily="34" charset="0"/>
              <a:buChar char="•"/>
            </a:pPr>
            <a:endParaRPr lang="en-AU" sz="2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28</a:t>
            </a:fld>
            <a:endParaRPr lang="en-GB" dirty="0"/>
          </a:p>
        </p:txBody>
      </p:sp>
      <p:sp>
        <p:nvSpPr>
          <p:cNvPr id="5" name="Text Placeholder 4"/>
          <p:cNvSpPr>
            <a:spLocks noGrp="1"/>
          </p:cNvSpPr>
          <p:nvPr>
            <p:ph type="body" sz="quarter" idx="13"/>
          </p:nvPr>
        </p:nvSpPr>
        <p:spPr/>
        <p:txBody>
          <a:bodyPr/>
          <a:lstStyle/>
          <a:p>
            <a:r>
              <a:rPr lang="en-US" dirty="0" smtClean="0"/>
              <a:t>Enabling factors (continued…)</a:t>
            </a:r>
          </a:p>
          <a:p>
            <a:pPr lvl="1"/>
            <a:endParaRPr lang="en-GB" dirty="0"/>
          </a:p>
        </p:txBody>
      </p:sp>
    </p:spTree>
    <p:extLst>
      <p:ext uri="{BB962C8B-B14F-4D97-AF65-F5344CB8AC3E}">
        <p14:creationId xmlns:p14="http://schemas.microsoft.com/office/powerpoint/2010/main" val="23092652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pPr marL="171450" indent="-171450">
              <a:lnSpc>
                <a:spcPct val="110000"/>
              </a:lnSpc>
              <a:spcAft>
                <a:spcPts val="600"/>
              </a:spcAft>
            </a:pPr>
            <a:r>
              <a:rPr lang="en-AU" sz="2000" dirty="0"/>
              <a:t>Include:</a:t>
            </a:r>
          </a:p>
          <a:p>
            <a:pPr marL="342900" indent="-342900">
              <a:lnSpc>
                <a:spcPct val="110000"/>
              </a:lnSpc>
              <a:spcAft>
                <a:spcPts val="600"/>
              </a:spcAft>
              <a:buFont typeface="Arial" panose="020B0604020202020204" pitchFamily="34" charset="0"/>
              <a:buChar char="•"/>
            </a:pPr>
            <a:r>
              <a:rPr lang="en-AU" sz="2000" dirty="0"/>
              <a:t> Understanding and confidence around putting gender concepts and analysis into practice</a:t>
            </a:r>
          </a:p>
          <a:p>
            <a:pPr marL="342900" indent="-342900">
              <a:lnSpc>
                <a:spcPct val="110000"/>
              </a:lnSpc>
              <a:spcAft>
                <a:spcPts val="600"/>
              </a:spcAft>
              <a:buFont typeface="Arial" panose="020B0604020202020204" pitchFamily="34" charset="0"/>
              <a:buChar char="•"/>
            </a:pPr>
            <a:r>
              <a:rPr lang="en-AU" sz="2000" dirty="0"/>
              <a:t> Level of facilitation skills</a:t>
            </a:r>
          </a:p>
          <a:p>
            <a:pPr marL="342900" indent="-342900">
              <a:lnSpc>
                <a:spcPct val="110000"/>
              </a:lnSpc>
              <a:spcAft>
                <a:spcPts val="600"/>
              </a:spcAft>
              <a:buFont typeface="Arial" panose="020B0604020202020204" pitchFamily="34" charset="0"/>
              <a:buChar char="•"/>
            </a:pPr>
            <a:r>
              <a:rPr lang="en-AU" sz="2000" dirty="0"/>
              <a:t> Selecting community members</a:t>
            </a:r>
          </a:p>
          <a:p>
            <a:pPr marL="342900" indent="-342900">
              <a:lnSpc>
                <a:spcPct val="110000"/>
              </a:lnSpc>
              <a:spcAft>
                <a:spcPts val="600"/>
              </a:spcAft>
              <a:buFont typeface="Arial" panose="020B0604020202020204" pitchFamily="34" charset="0"/>
              <a:buChar char="•"/>
            </a:pPr>
            <a:r>
              <a:rPr lang="en-AU" sz="2000" dirty="0"/>
              <a:t> Engaging community leadership</a:t>
            </a:r>
          </a:p>
          <a:p>
            <a:pPr marL="342900" indent="-342900">
              <a:buFont typeface="Arial" panose="020B0604020202020204" pitchFamily="34" charset="0"/>
              <a:buChar char="•"/>
            </a:pPr>
            <a:endParaRPr lang="en-AU" sz="2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29</a:t>
            </a:fld>
            <a:endParaRPr lang="en-GB" dirty="0"/>
          </a:p>
        </p:txBody>
      </p:sp>
      <p:sp>
        <p:nvSpPr>
          <p:cNvPr id="5" name="Text Placeholder 4"/>
          <p:cNvSpPr>
            <a:spLocks noGrp="1"/>
          </p:cNvSpPr>
          <p:nvPr>
            <p:ph type="body" sz="quarter" idx="13"/>
          </p:nvPr>
        </p:nvSpPr>
        <p:spPr/>
        <p:txBody>
          <a:bodyPr/>
          <a:lstStyle/>
          <a:p>
            <a:r>
              <a:rPr lang="en-US" dirty="0" smtClean="0"/>
              <a:t>Challenges</a:t>
            </a:r>
          </a:p>
          <a:p>
            <a:pPr lvl="1"/>
            <a:endParaRPr lang="en-GB" dirty="0"/>
          </a:p>
        </p:txBody>
      </p:sp>
    </p:spTree>
    <p:extLst>
      <p:ext uri="{BB962C8B-B14F-4D97-AF65-F5344CB8AC3E}">
        <p14:creationId xmlns:p14="http://schemas.microsoft.com/office/powerpoint/2010/main" val="22940683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1800" b="1" dirty="0" smtClean="0"/>
              <a:t>Know</a:t>
            </a:r>
            <a:r>
              <a:rPr lang="en-AU" sz="1800" b="1" dirty="0"/>
              <a:t>: </a:t>
            </a:r>
            <a:endParaRPr lang="en-AU" sz="1800" dirty="0"/>
          </a:p>
          <a:p>
            <a:pPr marL="285750" lvl="0" indent="-285750">
              <a:buFont typeface="Arial" panose="020B0604020202020204" pitchFamily="34" charset="0"/>
              <a:buChar char="•"/>
            </a:pPr>
            <a:r>
              <a:rPr lang="en-AU" sz="1800" dirty="0"/>
              <a:t>Key gender concepts</a:t>
            </a:r>
          </a:p>
          <a:p>
            <a:pPr marL="285750" lvl="0" indent="-285750">
              <a:buFont typeface="Arial" panose="020B0604020202020204" pitchFamily="34" charset="0"/>
              <a:buChar char="•"/>
            </a:pPr>
            <a:r>
              <a:rPr lang="en-AU" sz="1800" dirty="0"/>
              <a:t>Why it is important to monitor gender in WASH programs</a:t>
            </a:r>
          </a:p>
          <a:p>
            <a:pPr marL="285750" lvl="0" indent="-285750">
              <a:buFont typeface="Arial" panose="020B0604020202020204" pitchFamily="34" charset="0"/>
              <a:buChar char="•"/>
            </a:pPr>
            <a:r>
              <a:rPr lang="en-AU" sz="1800" dirty="0"/>
              <a:t>What is the gender and WASH monitoring tool (training and PRA tool) and how to use it in communities</a:t>
            </a:r>
          </a:p>
          <a:p>
            <a:pPr marL="285750" lvl="0" indent="-285750">
              <a:buFont typeface="Arial" panose="020B0604020202020204" pitchFamily="34" charset="0"/>
              <a:buChar char="•"/>
            </a:pPr>
            <a:r>
              <a:rPr lang="en-AU" sz="1800" dirty="0"/>
              <a:t>The different roles for Facilitators and Data Recorders</a:t>
            </a:r>
          </a:p>
          <a:p>
            <a:pPr marL="285750" lvl="0" indent="-285750">
              <a:buFont typeface="Arial" panose="020B0604020202020204" pitchFamily="34" charset="0"/>
              <a:buChar char="•"/>
            </a:pPr>
            <a:r>
              <a:rPr lang="en-AU" sz="1800" dirty="0"/>
              <a:t>Recognise facilitation capacities and strengthen through practice and peer support</a:t>
            </a:r>
          </a:p>
          <a:p>
            <a:pPr marL="285750" lvl="0" indent="-285750">
              <a:buFont typeface="Arial" panose="020B0604020202020204" pitchFamily="34" charset="0"/>
              <a:buChar char="•"/>
            </a:pPr>
            <a:r>
              <a:rPr lang="en-AU" sz="1800" dirty="0"/>
              <a:t>What is required to adapt and implement the GWMT within your project’s context</a:t>
            </a:r>
          </a:p>
          <a:p>
            <a:pPr marL="285750" lvl="0" indent="-285750">
              <a:buFont typeface="Arial" panose="020B0604020202020204" pitchFamily="34" charset="0"/>
              <a:buChar char="•"/>
            </a:pPr>
            <a:r>
              <a:rPr lang="en-AU" sz="1800" dirty="0"/>
              <a:t>Where the GWMT sits within the WASH program’s regular monitoring framework.</a:t>
            </a:r>
          </a:p>
          <a:p>
            <a:endParaRPr lang="en-US"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3</a:t>
            </a:fld>
            <a:endParaRPr lang="en-GB" dirty="0"/>
          </a:p>
        </p:txBody>
      </p:sp>
      <p:sp>
        <p:nvSpPr>
          <p:cNvPr id="5" name="Text Placeholder 4"/>
          <p:cNvSpPr>
            <a:spLocks noGrp="1"/>
          </p:cNvSpPr>
          <p:nvPr>
            <p:ph type="body" sz="quarter" idx="13"/>
          </p:nvPr>
        </p:nvSpPr>
        <p:spPr/>
        <p:txBody>
          <a:bodyPr/>
          <a:lstStyle/>
          <a:p>
            <a:r>
              <a:rPr lang="en-US" dirty="0" smtClean="0"/>
              <a:t>Training objectives</a:t>
            </a:r>
          </a:p>
          <a:p>
            <a:pPr lvl="1"/>
            <a:r>
              <a:rPr lang="en-US" dirty="0" smtClean="0"/>
              <a:t>By the end of the training, you will:</a:t>
            </a:r>
            <a:endParaRPr lang="en-GB" dirty="0"/>
          </a:p>
        </p:txBody>
      </p:sp>
    </p:spTree>
    <p:extLst>
      <p:ext uri="{BB962C8B-B14F-4D97-AF65-F5344CB8AC3E}">
        <p14:creationId xmlns:p14="http://schemas.microsoft.com/office/powerpoint/2010/main" val="31702106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pPr marL="171450" indent="-171450">
              <a:lnSpc>
                <a:spcPct val="110000"/>
              </a:lnSpc>
              <a:spcAft>
                <a:spcPts val="600"/>
              </a:spcAft>
            </a:pPr>
            <a:r>
              <a:rPr lang="en-AU" sz="2000" dirty="0"/>
              <a:t>Continued….</a:t>
            </a:r>
          </a:p>
          <a:p>
            <a:pPr marL="342900" indent="-342900">
              <a:lnSpc>
                <a:spcPct val="110000"/>
              </a:lnSpc>
              <a:spcAft>
                <a:spcPts val="600"/>
              </a:spcAft>
              <a:buFont typeface="Arial" panose="020B0604020202020204" pitchFamily="34" charset="0"/>
              <a:buChar char="•"/>
            </a:pPr>
            <a:r>
              <a:rPr lang="en-AU" sz="2000" dirty="0"/>
              <a:t>Frequency of use of the GWMT and need for other strategies</a:t>
            </a:r>
          </a:p>
          <a:p>
            <a:pPr marL="342900" indent="-342900">
              <a:lnSpc>
                <a:spcPct val="110000"/>
              </a:lnSpc>
              <a:spcAft>
                <a:spcPts val="600"/>
              </a:spcAft>
              <a:buFont typeface="Arial" panose="020B0604020202020204" pitchFamily="34" charset="0"/>
              <a:buChar char="•"/>
            </a:pPr>
            <a:r>
              <a:rPr lang="en-AU" sz="2000" dirty="0"/>
              <a:t>Integrating the GWMT into M&amp;E processes and systems and effective use of data</a:t>
            </a:r>
          </a:p>
          <a:p>
            <a:pPr marL="342900" indent="-342900">
              <a:buFont typeface="Arial" panose="020B0604020202020204" pitchFamily="34" charset="0"/>
              <a:buChar char="•"/>
            </a:pPr>
            <a:endParaRPr lang="en-AU" sz="2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30</a:t>
            </a:fld>
            <a:endParaRPr lang="en-GB" dirty="0"/>
          </a:p>
        </p:txBody>
      </p:sp>
      <p:sp>
        <p:nvSpPr>
          <p:cNvPr id="5" name="Text Placeholder 4"/>
          <p:cNvSpPr>
            <a:spLocks noGrp="1"/>
          </p:cNvSpPr>
          <p:nvPr>
            <p:ph type="body" sz="quarter" idx="13"/>
          </p:nvPr>
        </p:nvSpPr>
        <p:spPr/>
        <p:txBody>
          <a:bodyPr/>
          <a:lstStyle/>
          <a:p>
            <a:r>
              <a:rPr lang="en-US" dirty="0" smtClean="0"/>
              <a:t>Challenges</a:t>
            </a:r>
          </a:p>
          <a:p>
            <a:pPr lvl="1"/>
            <a:endParaRPr lang="en-GB" dirty="0"/>
          </a:p>
        </p:txBody>
      </p:sp>
    </p:spTree>
    <p:extLst>
      <p:ext uri="{BB962C8B-B14F-4D97-AF65-F5344CB8AC3E}">
        <p14:creationId xmlns:p14="http://schemas.microsoft.com/office/powerpoint/2010/main" val="35039239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505496" y="3496008"/>
            <a:ext cx="5233216" cy="1604963"/>
          </a:xfrm>
          <a:custGeom>
            <a:avLst/>
            <a:gdLst>
              <a:gd name="T0" fmla="*/ 15 w 3405"/>
              <a:gd name="T1" fmla="*/ 858 h 908"/>
              <a:gd name="T2" fmla="*/ 29 w 3405"/>
              <a:gd name="T3" fmla="*/ 821 h 908"/>
              <a:gd name="T4" fmla="*/ 20 w 3405"/>
              <a:gd name="T5" fmla="*/ 751 h 908"/>
              <a:gd name="T6" fmla="*/ 36 w 3405"/>
              <a:gd name="T7" fmla="*/ 696 h 908"/>
              <a:gd name="T8" fmla="*/ 25 w 3405"/>
              <a:gd name="T9" fmla="*/ 605 h 908"/>
              <a:gd name="T10" fmla="*/ 27 w 3405"/>
              <a:gd name="T11" fmla="*/ 515 h 908"/>
              <a:gd name="T12" fmla="*/ 33 w 3405"/>
              <a:gd name="T13" fmla="*/ 462 h 908"/>
              <a:gd name="T14" fmla="*/ 23 w 3405"/>
              <a:gd name="T15" fmla="*/ 332 h 908"/>
              <a:gd name="T16" fmla="*/ 36 w 3405"/>
              <a:gd name="T17" fmla="*/ 286 h 908"/>
              <a:gd name="T18" fmla="*/ 38 w 3405"/>
              <a:gd name="T19" fmla="*/ 215 h 908"/>
              <a:gd name="T20" fmla="*/ 41 w 3405"/>
              <a:gd name="T21" fmla="*/ 138 h 908"/>
              <a:gd name="T22" fmla="*/ 45 w 3405"/>
              <a:gd name="T23" fmla="*/ 102 h 908"/>
              <a:gd name="T24" fmla="*/ 316 w 3405"/>
              <a:gd name="T25" fmla="*/ 77 h 908"/>
              <a:gd name="T26" fmla="*/ 469 w 3405"/>
              <a:gd name="T27" fmla="*/ 76 h 908"/>
              <a:gd name="T28" fmla="*/ 586 w 3405"/>
              <a:gd name="T29" fmla="*/ 71 h 908"/>
              <a:gd name="T30" fmla="*/ 747 w 3405"/>
              <a:gd name="T31" fmla="*/ 66 h 908"/>
              <a:gd name="T32" fmla="*/ 816 w 3405"/>
              <a:gd name="T33" fmla="*/ 67 h 908"/>
              <a:gd name="T34" fmla="*/ 971 w 3405"/>
              <a:gd name="T35" fmla="*/ 61 h 908"/>
              <a:gd name="T36" fmla="*/ 1148 w 3405"/>
              <a:gd name="T37" fmla="*/ 58 h 908"/>
              <a:gd name="T38" fmla="*/ 1310 w 3405"/>
              <a:gd name="T39" fmla="*/ 58 h 908"/>
              <a:gd name="T40" fmla="*/ 1450 w 3405"/>
              <a:gd name="T41" fmla="*/ 51 h 908"/>
              <a:gd name="T42" fmla="*/ 1669 w 3405"/>
              <a:gd name="T43" fmla="*/ 51 h 908"/>
              <a:gd name="T44" fmla="*/ 1755 w 3405"/>
              <a:gd name="T45" fmla="*/ 60 h 908"/>
              <a:gd name="T46" fmla="*/ 1913 w 3405"/>
              <a:gd name="T47" fmla="*/ 55 h 908"/>
              <a:gd name="T48" fmla="*/ 2165 w 3405"/>
              <a:gd name="T49" fmla="*/ 55 h 908"/>
              <a:gd name="T50" fmla="*/ 2287 w 3405"/>
              <a:gd name="T51" fmla="*/ 55 h 908"/>
              <a:gd name="T52" fmla="*/ 2411 w 3405"/>
              <a:gd name="T53" fmla="*/ 60 h 908"/>
              <a:gd name="T54" fmla="*/ 2528 w 3405"/>
              <a:gd name="T55" fmla="*/ 62 h 908"/>
              <a:gd name="T56" fmla="*/ 2728 w 3405"/>
              <a:gd name="T57" fmla="*/ 63 h 908"/>
              <a:gd name="T58" fmla="*/ 2811 w 3405"/>
              <a:gd name="T59" fmla="*/ 53 h 908"/>
              <a:gd name="T60" fmla="*/ 2889 w 3405"/>
              <a:gd name="T61" fmla="*/ 51 h 908"/>
              <a:gd name="T62" fmla="*/ 3225 w 3405"/>
              <a:gd name="T63" fmla="*/ 25 h 908"/>
              <a:gd name="T64" fmla="*/ 3387 w 3405"/>
              <a:gd name="T65" fmla="*/ 1 h 908"/>
              <a:gd name="T66" fmla="*/ 3369 w 3405"/>
              <a:gd name="T67" fmla="*/ 41 h 908"/>
              <a:gd name="T68" fmla="*/ 3375 w 3405"/>
              <a:gd name="T69" fmla="*/ 143 h 908"/>
              <a:gd name="T70" fmla="*/ 3386 w 3405"/>
              <a:gd name="T71" fmla="*/ 223 h 908"/>
              <a:gd name="T72" fmla="*/ 3378 w 3405"/>
              <a:gd name="T73" fmla="*/ 270 h 908"/>
              <a:gd name="T74" fmla="*/ 3371 w 3405"/>
              <a:gd name="T75" fmla="*/ 319 h 908"/>
              <a:gd name="T76" fmla="*/ 3377 w 3405"/>
              <a:gd name="T77" fmla="*/ 394 h 908"/>
              <a:gd name="T78" fmla="*/ 3381 w 3405"/>
              <a:gd name="T79" fmla="*/ 504 h 908"/>
              <a:gd name="T80" fmla="*/ 3383 w 3405"/>
              <a:gd name="T81" fmla="*/ 633 h 908"/>
              <a:gd name="T82" fmla="*/ 3387 w 3405"/>
              <a:gd name="T83" fmla="*/ 673 h 908"/>
              <a:gd name="T84" fmla="*/ 3368 w 3405"/>
              <a:gd name="T85" fmla="*/ 735 h 908"/>
              <a:gd name="T86" fmla="*/ 3371 w 3405"/>
              <a:gd name="T87" fmla="*/ 835 h 908"/>
              <a:gd name="T88" fmla="*/ 3232 w 3405"/>
              <a:gd name="T89" fmla="*/ 855 h 908"/>
              <a:gd name="T90" fmla="*/ 3058 w 3405"/>
              <a:gd name="T91" fmla="*/ 860 h 908"/>
              <a:gd name="T92" fmla="*/ 2935 w 3405"/>
              <a:gd name="T93" fmla="*/ 876 h 908"/>
              <a:gd name="T94" fmla="*/ 2838 w 3405"/>
              <a:gd name="T95" fmla="*/ 858 h 908"/>
              <a:gd name="T96" fmla="*/ 2306 w 3405"/>
              <a:gd name="T97" fmla="*/ 864 h 908"/>
              <a:gd name="T98" fmla="*/ 2208 w 3405"/>
              <a:gd name="T99" fmla="*/ 867 h 908"/>
              <a:gd name="T100" fmla="*/ 2057 w 3405"/>
              <a:gd name="T101" fmla="*/ 866 h 908"/>
              <a:gd name="T102" fmla="*/ 1877 w 3405"/>
              <a:gd name="T103" fmla="*/ 857 h 908"/>
              <a:gd name="T104" fmla="*/ 1652 w 3405"/>
              <a:gd name="T105" fmla="*/ 863 h 908"/>
              <a:gd name="T106" fmla="*/ 1530 w 3405"/>
              <a:gd name="T107" fmla="*/ 861 h 908"/>
              <a:gd name="T108" fmla="*/ 1425 w 3405"/>
              <a:gd name="T109" fmla="*/ 866 h 908"/>
              <a:gd name="T110" fmla="*/ 1324 w 3405"/>
              <a:gd name="T111" fmla="*/ 869 h 908"/>
              <a:gd name="T112" fmla="*/ 1214 w 3405"/>
              <a:gd name="T113" fmla="*/ 873 h 908"/>
              <a:gd name="T114" fmla="*/ 1001 w 3405"/>
              <a:gd name="T115" fmla="*/ 878 h 908"/>
              <a:gd name="T116" fmla="*/ 789 w 3405"/>
              <a:gd name="T117" fmla="*/ 881 h 908"/>
              <a:gd name="T118" fmla="*/ 670 w 3405"/>
              <a:gd name="T119" fmla="*/ 888 h 908"/>
              <a:gd name="T120" fmla="*/ 375 w 3405"/>
              <a:gd name="T121" fmla="*/ 892 h 908"/>
              <a:gd name="T122" fmla="*/ 95 w 3405"/>
              <a:gd name="T123" fmla="*/ 885 h 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5" h="908">
                <a:moveTo>
                  <a:pt x="78" y="876"/>
                </a:moveTo>
                <a:cubicBezTo>
                  <a:pt x="78" y="883"/>
                  <a:pt x="63" y="883"/>
                  <a:pt x="63" y="890"/>
                </a:cubicBezTo>
                <a:cubicBezTo>
                  <a:pt x="63" y="890"/>
                  <a:pt x="59" y="891"/>
                  <a:pt x="58" y="891"/>
                </a:cubicBezTo>
                <a:cubicBezTo>
                  <a:pt x="29" y="886"/>
                  <a:pt x="18" y="877"/>
                  <a:pt x="15" y="858"/>
                </a:cubicBezTo>
                <a:cubicBezTo>
                  <a:pt x="15" y="855"/>
                  <a:pt x="19" y="850"/>
                  <a:pt x="6" y="851"/>
                </a:cubicBezTo>
                <a:cubicBezTo>
                  <a:pt x="0" y="852"/>
                  <a:pt x="1" y="845"/>
                  <a:pt x="4" y="844"/>
                </a:cubicBezTo>
                <a:cubicBezTo>
                  <a:pt x="18" y="841"/>
                  <a:pt x="20" y="831"/>
                  <a:pt x="32" y="827"/>
                </a:cubicBezTo>
                <a:cubicBezTo>
                  <a:pt x="40" y="824"/>
                  <a:pt x="34" y="823"/>
                  <a:pt x="29" y="821"/>
                </a:cubicBezTo>
                <a:cubicBezTo>
                  <a:pt x="4" y="812"/>
                  <a:pt x="3" y="800"/>
                  <a:pt x="26" y="788"/>
                </a:cubicBezTo>
                <a:cubicBezTo>
                  <a:pt x="35" y="783"/>
                  <a:pt x="36" y="778"/>
                  <a:pt x="27" y="775"/>
                </a:cubicBezTo>
                <a:cubicBezTo>
                  <a:pt x="14" y="772"/>
                  <a:pt x="18" y="765"/>
                  <a:pt x="20" y="762"/>
                </a:cubicBezTo>
                <a:cubicBezTo>
                  <a:pt x="24" y="758"/>
                  <a:pt x="29" y="755"/>
                  <a:pt x="20" y="751"/>
                </a:cubicBezTo>
                <a:cubicBezTo>
                  <a:pt x="17" y="750"/>
                  <a:pt x="20" y="747"/>
                  <a:pt x="26" y="746"/>
                </a:cubicBezTo>
                <a:cubicBezTo>
                  <a:pt x="44" y="742"/>
                  <a:pt x="45" y="735"/>
                  <a:pt x="32" y="724"/>
                </a:cubicBezTo>
                <a:cubicBezTo>
                  <a:pt x="26" y="719"/>
                  <a:pt x="16" y="711"/>
                  <a:pt x="30" y="705"/>
                </a:cubicBezTo>
                <a:cubicBezTo>
                  <a:pt x="37" y="702"/>
                  <a:pt x="36" y="699"/>
                  <a:pt x="36" y="696"/>
                </a:cubicBezTo>
                <a:cubicBezTo>
                  <a:pt x="36" y="684"/>
                  <a:pt x="30" y="673"/>
                  <a:pt x="32" y="661"/>
                </a:cubicBezTo>
                <a:cubicBezTo>
                  <a:pt x="32" y="660"/>
                  <a:pt x="31" y="658"/>
                  <a:pt x="28" y="657"/>
                </a:cubicBezTo>
                <a:cubicBezTo>
                  <a:pt x="10" y="650"/>
                  <a:pt x="19" y="643"/>
                  <a:pt x="31" y="637"/>
                </a:cubicBezTo>
                <a:cubicBezTo>
                  <a:pt x="14" y="628"/>
                  <a:pt x="12" y="616"/>
                  <a:pt x="25" y="605"/>
                </a:cubicBezTo>
                <a:cubicBezTo>
                  <a:pt x="25" y="605"/>
                  <a:pt x="26" y="604"/>
                  <a:pt x="26" y="604"/>
                </a:cubicBezTo>
                <a:cubicBezTo>
                  <a:pt x="17" y="590"/>
                  <a:pt x="36" y="578"/>
                  <a:pt x="35" y="563"/>
                </a:cubicBezTo>
                <a:cubicBezTo>
                  <a:pt x="35" y="549"/>
                  <a:pt x="15" y="539"/>
                  <a:pt x="19" y="525"/>
                </a:cubicBezTo>
                <a:cubicBezTo>
                  <a:pt x="21" y="522"/>
                  <a:pt x="17" y="517"/>
                  <a:pt x="27" y="515"/>
                </a:cubicBezTo>
                <a:cubicBezTo>
                  <a:pt x="31" y="514"/>
                  <a:pt x="32" y="511"/>
                  <a:pt x="29" y="507"/>
                </a:cubicBezTo>
                <a:cubicBezTo>
                  <a:pt x="24" y="501"/>
                  <a:pt x="27" y="495"/>
                  <a:pt x="41" y="493"/>
                </a:cubicBezTo>
                <a:cubicBezTo>
                  <a:pt x="26" y="487"/>
                  <a:pt x="24" y="481"/>
                  <a:pt x="33" y="473"/>
                </a:cubicBezTo>
                <a:cubicBezTo>
                  <a:pt x="38" y="469"/>
                  <a:pt x="38" y="465"/>
                  <a:pt x="33" y="462"/>
                </a:cubicBezTo>
                <a:cubicBezTo>
                  <a:pt x="21" y="453"/>
                  <a:pt x="20" y="445"/>
                  <a:pt x="31" y="437"/>
                </a:cubicBezTo>
                <a:cubicBezTo>
                  <a:pt x="32" y="437"/>
                  <a:pt x="35" y="437"/>
                  <a:pt x="34" y="435"/>
                </a:cubicBezTo>
                <a:cubicBezTo>
                  <a:pt x="24" y="415"/>
                  <a:pt x="37" y="396"/>
                  <a:pt x="39" y="376"/>
                </a:cubicBezTo>
                <a:cubicBezTo>
                  <a:pt x="40" y="360"/>
                  <a:pt x="17" y="348"/>
                  <a:pt x="23" y="332"/>
                </a:cubicBezTo>
                <a:cubicBezTo>
                  <a:pt x="24" y="329"/>
                  <a:pt x="21" y="328"/>
                  <a:pt x="17" y="328"/>
                </a:cubicBezTo>
                <a:cubicBezTo>
                  <a:pt x="12" y="327"/>
                  <a:pt x="10" y="324"/>
                  <a:pt x="11" y="324"/>
                </a:cubicBezTo>
                <a:cubicBezTo>
                  <a:pt x="24" y="320"/>
                  <a:pt x="20" y="310"/>
                  <a:pt x="30" y="307"/>
                </a:cubicBezTo>
                <a:cubicBezTo>
                  <a:pt x="48" y="301"/>
                  <a:pt x="50" y="295"/>
                  <a:pt x="36" y="286"/>
                </a:cubicBezTo>
                <a:cubicBezTo>
                  <a:pt x="29" y="282"/>
                  <a:pt x="22" y="282"/>
                  <a:pt x="37" y="277"/>
                </a:cubicBezTo>
                <a:cubicBezTo>
                  <a:pt x="53" y="272"/>
                  <a:pt x="53" y="253"/>
                  <a:pt x="40" y="244"/>
                </a:cubicBezTo>
                <a:cubicBezTo>
                  <a:pt x="33" y="239"/>
                  <a:pt x="34" y="233"/>
                  <a:pt x="39" y="229"/>
                </a:cubicBezTo>
                <a:cubicBezTo>
                  <a:pt x="46" y="223"/>
                  <a:pt x="49" y="219"/>
                  <a:pt x="38" y="215"/>
                </a:cubicBezTo>
                <a:cubicBezTo>
                  <a:pt x="36" y="214"/>
                  <a:pt x="35" y="213"/>
                  <a:pt x="33" y="212"/>
                </a:cubicBezTo>
                <a:cubicBezTo>
                  <a:pt x="50" y="203"/>
                  <a:pt x="19" y="192"/>
                  <a:pt x="37" y="180"/>
                </a:cubicBezTo>
                <a:cubicBezTo>
                  <a:pt x="51" y="172"/>
                  <a:pt x="32" y="156"/>
                  <a:pt x="47" y="144"/>
                </a:cubicBezTo>
                <a:cubicBezTo>
                  <a:pt x="52" y="140"/>
                  <a:pt x="43" y="140"/>
                  <a:pt x="41" y="138"/>
                </a:cubicBezTo>
                <a:cubicBezTo>
                  <a:pt x="36" y="132"/>
                  <a:pt x="31" y="125"/>
                  <a:pt x="49" y="124"/>
                </a:cubicBezTo>
                <a:cubicBezTo>
                  <a:pt x="52" y="124"/>
                  <a:pt x="59" y="126"/>
                  <a:pt x="59" y="121"/>
                </a:cubicBezTo>
                <a:cubicBezTo>
                  <a:pt x="59" y="117"/>
                  <a:pt x="60" y="112"/>
                  <a:pt x="53" y="111"/>
                </a:cubicBezTo>
                <a:cubicBezTo>
                  <a:pt x="42" y="110"/>
                  <a:pt x="45" y="106"/>
                  <a:pt x="45" y="102"/>
                </a:cubicBezTo>
                <a:cubicBezTo>
                  <a:pt x="46" y="95"/>
                  <a:pt x="55" y="98"/>
                  <a:pt x="60" y="98"/>
                </a:cubicBezTo>
                <a:cubicBezTo>
                  <a:pt x="79" y="98"/>
                  <a:pt x="97" y="99"/>
                  <a:pt x="100" y="83"/>
                </a:cubicBezTo>
                <a:cubicBezTo>
                  <a:pt x="101" y="77"/>
                  <a:pt x="109" y="80"/>
                  <a:pt x="114" y="80"/>
                </a:cubicBezTo>
                <a:cubicBezTo>
                  <a:pt x="181" y="77"/>
                  <a:pt x="248" y="76"/>
                  <a:pt x="316" y="77"/>
                </a:cubicBezTo>
                <a:cubicBezTo>
                  <a:pt x="340" y="77"/>
                  <a:pt x="363" y="72"/>
                  <a:pt x="388" y="76"/>
                </a:cubicBezTo>
                <a:cubicBezTo>
                  <a:pt x="394" y="77"/>
                  <a:pt x="405" y="67"/>
                  <a:pt x="418" y="69"/>
                </a:cubicBezTo>
                <a:cubicBezTo>
                  <a:pt x="426" y="70"/>
                  <a:pt x="435" y="67"/>
                  <a:pt x="440" y="75"/>
                </a:cubicBezTo>
                <a:cubicBezTo>
                  <a:pt x="443" y="80"/>
                  <a:pt x="465" y="79"/>
                  <a:pt x="469" y="76"/>
                </a:cubicBezTo>
                <a:cubicBezTo>
                  <a:pt x="476" y="68"/>
                  <a:pt x="485" y="72"/>
                  <a:pt x="494" y="72"/>
                </a:cubicBezTo>
                <a:cubicBezTo>
                  <a:pt x="515" y="71"/>
                  <a:pt x="536" y="72"/>
                  <a:pt x="557" y="72"/>
                </a:cubicBezTo>
                <a:cubicBezTo>
                  <a:pt x="562" y="72"/>
                  <a:pt x="563" y="72"/>
                  <a:pt x="566" y="69"/>
                </a:cubicBezTo>
                <a:cubicBezTo>
                  <a:pt x="572" y="64"/>
                  <a:pt x="581" y="64"/>
                  <a:pt x="586" y="71"/>
                </a:cubicBezTo>
                <a:cubicBezTo>
                  <a:pt x="589" y="76"/>
                  <a:pt x="596" y="75"/>
                  <a:pt x="599" y="74"/>
                </a:cubicBezTo>
                <a:cubicBezTo>
                  <a:pt x="628" y="64"/>
                  <a:pt x="659" y="71"/>
                  <a:pt x="689" y="69"/>
                </a:cubicBezTo>
                <a:cubicBezTo>
                  <a:pt x="702" y="68"/>
                  <a:pt x="717" y="71"/>
                  <a:pt x="729" y="64"/>
                </a:cubicBezTo>
                <a:cubicBezTo>
                  <a:pt x="733" y="63"/>
                  <a:pt x="741" y="63"/>
                  <a:pt x="747" y="66"/>
                </a:cubicBezTo>
                <a:cubicBezTo>
                  <a:pt x="754" y="70"/>
                  <a:pt x="762" y="75"/>
                  <a:pt x="770" y="65"/>
                </a:cubicBezTo>
                <a:cubicBezTo>
                  <a:pt x="772" y="62"/>
                  <a:pt x="780" y="64"/>
                  <a:pt x="783" y="67"/>
                </a:cubicBezTo>
                <a:cubicBezTo>
                  <a:pt x="789" y="73"/>
                  <a:pt x="795" y="74"/>
                  <a:pt x="802" y="68"/>
                </a:cubicBezTo>
                <a:cubicBezTo>
                  <a:pt x="806" y="65"/>
                  <a:pt x="811" y="67"/>
                  <a:pt x="816" y="67"/>
                </a:cubicBezTo>
                <a:cubicBezTo>
                  <a:pt x="837" y="66"/>
                  <a:pt x="858" y="67"/>
                  <a:pt x="879" y="66"/>
                </a:cubicBezTo>
                <a:cubicBezTo>
                  <a:pt x="884" y="66"/>
                  <a:pt x="890" y="70"/>
                  <a:pt x="891" y="64"/>
                </a:cubicBezTo>
                <a:cubicBezTo>
                  <a:pt x="892" y="60"/>
                  <a:pt x="899" y="60"/>
                  <a:pt x="902" y="61"/>
                </a:cubicBezTo>
                <a:cubicBezTo>
                  <a:pt x="925" y="72"/>
                  <a:pt x="947" y="56"/>
                  <a:pt x="971" y="61"/>
                </a:cubicBezTo>
                <a:cubicBezTo>
                  <a:pt x="997" y="66"/>
                  <a:pt x="1024" y="64"/>
                  <a:pt x="1051" y="64"/>
                </a:cubicBezTo>
                <a:cubicBezTo>
                  <a:pt x="1063" y="64"/>
                  <a:pt x="1076" y="67"/>
                  <a:pt x="1086" y="59"/>
                </a:cubicBezTo>
                <a:cubicBezTo>
                  <a:pt x="1087" y="58"/>
                  <a:pt x="1094" y="58"/>
                  <a:pt x="1096" y="59"/>
                </a:cubicBezTo>
                <a:cubicBezTo>
                  <a:pt x="1113" y="70"/>
                  <a:pt x="1130" y="55"/>
                  <a:pt x="1148" y="58"/>
                </a:cubicBezTo>
                <a:cubicBezTo>
                  <a:pt x="1168" y="61"/>
                  <a:pt x="1190" y="61"/>
                  <a:pt x="1211" y="61"/>
                </a:cubicBezTo>
                <a:cubicBezTo>
                  <a:pt x="1218" y="61"/>
                  <a:pt x="1227" y="64"/>
                  <a:pt x="1231" y="55"/>
                </a:cubicBezTo>
                <a:cubicBezTo>
                  <a:pt x="1232" y="51"/>
                  <a:pt x="1268" y="54"/>
                  <a:pt x="1274" y="58"/>
                </a:cubicBezTo>
                <a:cubicBezTo>
                  <a:pt x="1282" y="64"/>
                  <a:pt x="1301" y="65"/>
                  <a:pt x="1310" y="58"/>
                </a:cubicBezTo>
                <a:cubicBezTo>
                  <a:pt x="1314" y="55"/>
                  <a:pt x="1319" y="56"/>
                  <a:pt x="1323" y="56"/>
                </a:cubicBezTo>
                <a:cubicBezTo>
                  <a:pt x="1342" y="57"/>
                  <a:pt x="1361" y="55"/>
                  <a:pt x="1379" y="58"/>
                </a:cubicBezTo>
                <a:cubicBezTo>
                  <a:pt x="1390" y="59"/>
                  <a:pt x="1404" y="63"/>
                  <a:pt x="1414" y="52"/>
                </a:cubicBezTo>
                <a:cubicBezTo>
                  <a:pt x="1419" y="47"/>
                  <a:pt x="1438" y="50"/>
                  <a:pt x="1450" y="51"/>
                </a:cubicBezTo>
                <a:cubicBezTo>
                  <a:pt x="1459" y="53"/>
                  <a:pt x="1468" y="54"/>
                  <a:pt x="1477" y="53"/>
                </a:cubicBezTo>
                <a:cubicBezTo>
                  <a:pt x="1531" y="52"/>
                  <a:pt x="1585" y="57"/>
                  <a:pt x="1640" y="56"/>
                </a:cubicBezTo>
                <a:cubicBezTo>
                  <a:pt x="1647" y="56"/>
                  <a:pt x="1657" y="59"/>
                  <a:pt x="1659" y="50"/>
                </a:cubicBezTo>
                <a:cubicBezTo>
                  <a:pt x="1660" y="47"/>
                  <a:pt x="1665" y="48"/>
                  <a:pt x="1669" y="51"/>
                </a:cubicBezTo>
                <a:cubicBezTo>
                  <a:pt x="1679" y="58"/>
                  <a:pt x="1686" y="59"/>
                  <a:pt x="1695" y="51"/>
                </a:cubicBezTo>
                <a:cubicBezTo>
                  <a:pt x="1697" y="49"/>
                  <a:pt x="1699" y="50"/>
                  <a:pt x="1701" y="50"/>
                </a:cubicBezTo>
                <a:cubicBezTo>
                  <a:pt x="1718" y="53"/>
                  <a:pt x="1738" y="46"/>
                  <a:pt x="1750" y="59"/>
                </a:cubicBezTo>
                <a:cubicBezTo>
                  <a:pt x="1751" y="59"/>
                  <a:pt x="1755" y="60"/>
                  <a:pt x="1755" y="60"/>
                </a:cubicBezTo>
                <a:cubicBezTo>
                  <a:pt x="1776" y="46"/>
                  <a:pt x="1802" y="56"/>
                  <a:pt x="1825" y="54"/>
                </a:cubicBezTo>
                <a:cubicBezTo>
                  <a:pt x="1841" y="53"/>
                  <a:pt x="1863" y="57"/>
                  <a:pt x="1873" y="54"/>
                </a:cubicBezTo>
                <a:cubicBezTo>
                  <a:pt x="1888" y="49"/>
                  <a:pt x="1894" y="50"/>
                  <a:pt x="1904" y="56"/>
                </a:cubicBezTo>
                <a:cubicBezTo>
                  <a:pt x="1905" y="57"/>
                  <a:pt x="1913" y="56"/>
                  <a:pt x="1913" y="55"/>
                </a:cubicBezTo>
                <a:cubicBezTo>
                  <a:pt x="1919" y="47"/>
                  <a:pt x="1924" y="43"/>
                  <a:pt x="1929" y="55"/>
                </a:cubicBezTo>
                <a:cubicBezTo>
                  <a:pt x="1929" y="56"/>
                  <a:pt x="1936" y="56"/>
                  <a:pt x="1937" y="55"/>
                </a:cubicBezTo>
                <a:cubicBezTo>
                  <a:pt x="1951" y="40"/>
                  <a:pt x="1975" y="48"/>
                  <a:pt x="1992" y="49"/>
                </a:cubicBezTo>
                <a:cubicBezTo>
                  <a:pt x="2050" y="52"/>
                  <a:pt x="2107" y="53"/>
                  <a:pt x="2165" y="55"/>
                </a:cubicBezTo>
                <a:cubicBezTo>
                  <a:pt x="2184" y="55"/>
                  <a:pt x="2204" y="56"/>
                  <a:pt x="2223" y="56"/>
                </a:cubicBezTo>
                <a:cubicBezTo>
                  <a:pt x="2232" y="56"/>
                  <a:pt x="2243" y="59"/>
                  <a:pt x="2247" y="50"/>
                </a:cubicBezTo>
                <a:cubicBezTo>
                  <a:pt x="2248" y="48"/>
                  <a:pt x="2261" y="45"/>
                  <a:pt x="2266" y="52"/>
                </a:cubicBezTo>
                <a:cubicBezTo>
                  <a:pt x="2270" y="58"/>
                  <a:pt x="2280" y="58"/>
                  <a:pt x="2287" y="55"/>
                </a:cubicBezTo>
                <a:cubicBezTo>
                  <a:pt x="2302" y="47"/>
                  <a:pt x="2306" y="47"/>
                  <a:pt x="2316" y="58"/>
                </a:cubicBezTo>
                <a:cubicBezTo>
                  <a:pt x="2326" y="54"/>
                  <a:pt x="2335" y="42"/>
                  <a:pt x="2348" y="57"/>
                </a:cubicBezTo>
                <a:cubicBezTo>
                  <a:pt x="2350" y="59"/>
                  <a:pt x="2358" y="62"/>
                  <a:pt x="2365" y="58"/>
                </a:cubicBezTo>
                <a:cubicBezTo>
                  <a:pt x="2381" y="51"/>
                  <a:pt x="2397" y="48"/>
                  <a:pt x="2411" y="60"/>
                </a:cubicBezTo>
                <a:cubicBezTo>
                  <a:pt x="2414" y="62"/>
                  <a:pt x="2417" y="62"/>
                  <a:pt x="2420" y="60"/>
                </a:cubicBezTo>
                <a:cubicBezTo>
                  <a:pt x="2440" y="51"/>
                  <a:pt x="2472" y="50"/>
                  <a:pt x="2490" y="59"/>
                </a:cubicBezTo>
                <a:cubicBezTo>
                  <a:pt x="2496" y="62"/>
                  <a:pt x="2498" y="60"/>
                  <a:pt x="2504" y="58"/>
                </a:cubicBezTo>
                <a:cubicBezTo>
                  <a:pt x="2512" y="55"/>
                  <a:pt x="2525" y="51"/>
                  <a:pt x="2528" y="62"/>
                </a:cubicBezTo>
                <a:cubicBezTo>
                  <a:pt x="2529" y="68"/>
                  <a:pt x="2536" y="66"/>
                  <a:pt x="2541" y="66"/>
                </a:cubicBezTo>
                <a:cubicBezTo>
                  <a:pt x="2589" y="67"/>
                  <a:pt x="2637" y="66"/>
                  <a:pt x="2685" y="66"/>
                </a:cubicBezTo>
                <a:cubicBezTo>
                  <a:pt x="2686" y="66"/>
                  <a:pt x="2688" y="67"/>
                  <a:pt x="2689" y="66"/>
                </a:cubicBezTo>
                <a:cubicBezTo>
                  <a:pt x="2701" y="59"/>
                  <a:pt x="2715" y="64"/>
                  <a:pt x="2728" y="63"/>
                </a:cubicBezTo>
                <a:cubicBezTo>
                  <a:pt x="2733" y="63"/>
                  <a:pt x="2745" y="67"/>
                  <a:pt x="2745" y="57"/>
                </a:cubicBezTo>
                <a:cubicBezTo>
                  <a:pt x="2745" y="55"/>
                  <a:pt x="2757" y="55"/>
                  <a:pt x="2761" y="56"/>
                </a:cubicBezTo>
                <a:cubicBezTo>
                  <a:pt x="2777" y="62"/>
                  <a:pt x="2790" y="61"/>
                  <a:pt x="2803" y="54"/>
                </a:cubicBezTo>
                <a:cubicBezTo>
                  <a:pt x="2805" y="53"/>
                  <a:pt x="2807" y="51"/>
                  <a:pt x="2811" y="53"/>
                </a:cubicBezTo>
                <a:cubicBezTo>
                  <a:pt x="2819" y="59"/>
                  <a:pt x="2830" y="57"/>
                  <a:pt x="2835" y="51"/>
                </a:cubicBezTo>
                <a:cubicBezTo>
                  <a:pt x="2837" y="49"/>
                  <a:pt x="2855" y="47"/>
                  <a:pt x="2856" y="49"/>
                </a:cubicBezTo>
                <a:cubicBezTo>
                  <a:pt x="2858" y="53"/>
                  <a:pt x="2867" y="54"/>
                  <a:pt x="2867" y="54"/>
                </a:cubicBezTo>
                <a:cubicBezTo>
                  <a:pt x="2882" y="73"/>
                  <a:pt x="2886" y="54"/>
                  <a:pt x="2889" y="51"/>
                </a:cubicBezTo>
                <a:cubicBezTo>
                  <a:pt x="2896" y="39"/>
                  <a:pt x="2912" y="43"/>
                  <a:pt x="2921" y="46"/>
                </a:cubicBezTo>
                <a:cubicBezTo>
                  <a:pt x="2930" y="49"/>
                  <a:pt x="2940" y="50"/>
                  <a:pt x="2945" y="47"/>
                </a:cubicBezTo>
                <a:cubicBezTo>
                  <a:pt x="2973" y="35"/>
                  <a:pt x="3005" y="37"/>
                  <a:pt x="3035" y="36"/>
                </a:cubicBezTo>
                <a:cubicBezTo>
                  <a:pt x="3099" y="33"/>
                  <a:pt x="3161" y="27"/>
                  <a:pt x="3225" y="25"/>
                </a:cubicBezTo>
                <a:cubicBezTo>
                  <a:pt x="3228" y="24"/>
                  <a:pt x="3234" y="24"/>
                  <a:pt x="3234" y="23"/>
                </a:cubicBezTo>
                <a:cubicBezTo>
                  <a:pt x="3239" y="5"/>
                  <a:pt x="3264" y="16"/>
                  <a:pt x="3278" y="12"/>
                </a:cubicBezTo>
                <a:cubicBezTo>
                  <a:pt x="3286" y="9"/>
                  <a:pt x="3296" y="7"/>
                  <a:pt x="3304" y="6"/>
                </a:cubicBezTo>
                <a:cubicBezTo>
                  <a:pt x="3330" y="0"/>
                  <a:pt x="3359" y="0"/>
                  <a:pt x="3387" y="1"/>
                </a:cubicBezTo>
                <a:cubicBezTo>
                  <a:pt x="3394" y="2"/>
                  <a:pt x="3390" y="7"/>
                  <a:pt x="3392" y="10"/>
                </a:cubicBezTo>
                <a:cubicBezTo>
                  <a:pt x="3395" y="14"/>
                  <a:pt x="3401" y="7"/>
                  <a:pt x="3403" y="12"/>
                </a:cubicBezTo>
                <a:cubicBezTo>
                  <a:pt x="3405" y="18"/>
                  <a:pt x="3393" y="16"/>
                  <a:pt x="3393" y="18"/>
                </a:cubicBezTo>
                <a:cubicBezTo>
                  <a:pt x="3392" y="29"/>
                  <a:pt x="3372" y="33"/>
                  <a:pt x="3369" y="41"/>
                </a:cubicBezTo>
                <a:cubicBezTo>
                  <a:pt x="3366" y="49"/>
                  <a:pt x="3364" y="60"/>
                  <a:pt x="3375" y="67"/>
                </a:cubicBezTo>
                <a:cubicBezTo>
                  <a:pt x="3387" y="76"/>
                  <a:pt x="3385" y="86"/>
                  <a:pt x="3381" y="94"/>
                </a:cubicBezTo>
                <a:cubicBezTo>
                  <a:pt x="3378" y="100"/>
                  <a:pt x="3379" y="105"/>
                  <a:pt x="3378" y="110"/>
                </a:cubicBezTo>
                <a:cubicBezTo>
                  <a:pt x="3375" y="121"/>
                  <a:pt x="3387" y="132"/>
                  <a:pt x="3375" y="143"/>
                </a:cubicBezTo>
                <a:cubicBezTo>
                  <a:pt x="3373" y="145"/>
                  <a:pt x="3362" y="158"/>
                  <a:pt x="3385" y="159"/>
                </a:cubicBezTo>
                <a:cubicBezTo>
                  <a:pt x="3386" y="159"/>
                  <a:pt x="3387" y="163"/>
                  <a:pt x="3387" y="165"/>
                </a:cubicBezTo>
                <a:cubicBezTo>
                  <a:pt x="3382" y="175"/>
                  <a:pt x="3380" y="184"/>
                  <a:pt x="3378" y="194"/>
                </a:cubicBezTo>
                <a:cubicBezTo>
                  <a:pt x="3374" y="208"/>
                  <a:pt x="3371" y="210"/>
                  <a:pt x="3386" y="223"/>
                </a:cubicBezTo>
                <a:cubicBezTo>
                  <a:pt x="3388" y="225"/>
                  <a:pt x="3389" y="230"/>
                  <a:pt x="3386" y="231"/>
                </a:cubicBezTo>
                <a:cubicBezTo>
                  <a:pt x="3376" y="237"/>
                  <a:pt x="3383" y="248"/>
                  <a:pt x="3371" y="253"/>
                </a:cubicBezTo>
                <a:cubicBezTo>
                  <a:pt x="3371" y="253"/>
                  <a:pt x="3371" y="254"/>
                  <a:pt x="3370" y="254"/>
                </a:cubicBezTo>
                <a:cubicBezTo>
                  <a:pt x="3361" y="262"/>
                  <a:pt x="3385" y="263"/>
                  <a:pt x="3378" y="270"/>
                </a:cubicBezTo>
                <a:cubicBezTo>
                  <a:pt x="3372" y="276"/>
                  <a:pt x="3371" y="282"/>
                  <a:pt x="3383" y="286"/>
                </a:cubicBezTo>
                <a:cubicBezTo>
                  <a:pt x="3386" y="287"/>
                  <a:pt x="3388" y="290"/>
                  <a:pt x="3386" y="290"/>
                </a:cubicBezTo>
                <a:cubicBezTo>
                  <a:pt x="3368" y="296"/>
                  <a:pt x="3387" y="309"/>
                  <a:pt x="3372" y="315"/>
                </a:cubicBezTo>
                <a:cubicBezTo>
                  <a:pt x="3371" y="316"/>
                  <a:pt x="3371" y="317"/>
                  <a:pt x="3371" y="319"/>
                </a:cubicBezTo>
                <a:cubicBezTo>
                  <a:pt x="3392" y="321"/>
                  <a:pt x="3378" y="332"/>
                  <a:pt x="3384" y="338"/>
                </a:cubicBezTo>
                <a:cubicBezTo>
                  <a:pt x="3386" y="341"/>
                  <a:pt x="3386" y="345"/>
                  <a:pt x="3379" y="347"/>
                </a:cubicBezTo>
                <a:cubicBezTo>
                  <a:pt x="3374" y="349"/>
                  <a:pt x="3373" y="352"/>
                  <a:pt x="3374" y="355"/>
                </a:cubicBezTo>
                <a:cubicBezTo>
                  <a:pt x="3378" y="368"/>
                  <a:pt x="3382" y="380"/>
                  <a:pt x="3377" y="394"/>
                </a:cubicBezTo>
                <a:cubicBezTo>
                  <a:pt x="3376" y="398"/>
                  <a:pt x="3383" y="405"/>
                  <a:pt x="3385" y="411"/>
                </a:cubicBezTo>
                <a:cubicBezTo>
                  <a:pt x="3392" y="428"/>
                  <a:pt x="3386" y="443"/>
                  <a:pt x="3383" y="460"/>
                </a:cubicBezTo>
                <a:cubicBezTo>
                  <a:pt x="3381" y="470"/>
                  <a:pt x="3385" y="480"/>
                  <a:pt x="3387" y="490"/>
                </a:cubicBezTo>
                <a:cubicBezTo>
                  <a:pt x="3389" y="496"/>
                  <a:pt x="3394" y="501"/>
                  <a:pt x="3381" y="504"/>
                </a:cubicBezTo>
                <a:cubicBezTo>
                  <a:pt x="3376" y="505"/>
                  <a:pt x="3378" y="509"/>
                  <a:pt x="3379" y="512"/>
                </a:cubicBezTo>
                <a:cubicBezTo>
                  <a:pt x="3384" y="533"/>
                  <a:pt x="3395" y="554"/>
                  <a:pt x="3389" y="574"/>
                </a:cubicBezTo>
                <a:cubicBezTo>
                  <a:pt x="3384" y="589"/>
                  <a:pt x="3397" y="605"/>
                  <a:pt x="3377" y="619"/>
                </a:cubicBezTo>
                <a:cubicBezTo>
                  <a:pt x="3375" y="620"/>
                  <a:pt x="3373" y="631"/>
                  <a:pt x="3383" y="633"/>
                </a:cubicBezTo>
                <a:cubicBezTo>
                  <a:pt x="3391" y="635"/>
                  <a:pt x="3390" y="638"/>
                  <a:pt x="3391" y="641"/>
                </a:cubicBezTo>
                <a:cubicBezTo>
                  <a:pt x="3395" y="650"/>
                  <a:pt x="3393" y="657"/>
                  <a:pt x="3380" y="661"/>
                </a:cubicBezTo>
                <a:cubicBezTo>
                  <a:pt x="3375" y="664"/>
                  <a:pt x="3369" y="666"/>
                  <a:pt x="3380" y="667"/>
                </a:cubicBezTo>
                <a:cubicBezTo>
                  <a:pt x="3387" y="668"/>
                  <a:pt x="3386" y="670"/>
                  <a:pt x="3387" y="673"/>
                </a:cubicBezTo>
                <a:cubicBezTo>
                  <a:pt x="3388" y="681"/>
                  <a:pt x="3375" y="690"/>
                  <a:pt x="3391" y="697"/>
                </a:cubicBezTo>
                <a:cubicBezTo>
                  <a:pt x="3392" y="698"/>
                  <a:pt x="3392" y="703"/>
                  <a:pt x="3388" y="704"/>
                </a:cubicBezTo>
                <a:cubicBezTo>
                  <a:pt x="3368" y="704"/>
                  <a:pt x="3372" y="712"/>
                  <a:pt x="3373" y="719"/>
                </a:cubicBezTo>
                <a:cubicBezTo>
                  <a:pt x="3374" y="724"/>
                  <a:pt x="3374" y="729"/>
                  <a:pt x="3368" y="735"/>
                </a:cubicBezTo>
                <a:cubicBezTo>
                  <a:pt x="3363" y="739"/>
                  <a:pt x="3362" y="747"/>
                  <a:pt x="3373" y="754"/>
                </a:cubicBezTo>
                <a:cubicBezTo>
                  <a:pt x="3384" y="761"/>
                  <a:pt x="3386" y="773"/>
                  <a:pt x="3380" y="781"/>
                </a:cubicBezTo>
                <a:cubicBezTo>
                  <a:pt x="3376" y="786"/>
                  <a:pt x="3374" y="790"/>
                  <a:pt x="3374" y="795"/>
                </a:cubicBezTo>
                <a:cubicBezTo>
                  <a:pt x="3375" y="808"/>
                  <a:pt x="3364" y="821"/>
                  <a:pt x="3371" y="835"/>
                </a:cubicBezTo>
                <a:cubicBezTo>
                  <a:pt x="3373" y="838"/>
                  <a:pt x="3354" y="843"/>
                  <a:pt x="3349" y="842"/>
                </a:cubicBezTo>
                <a:cubicBezTo>
                  <a:pt x="3336" y="838"/>
                  <a:pt x="3319" y="840"/>
                  <a:pt x="3317" y="846"/>
                </a:cubicBezTo>
                <a:cubicBezTo>
                  <a:pt x="3313" y="854"/>
                  <a:pt x="3306" y="853"/>
                  <a:pt x="3297" y="853"/>
                </a:cubicBezTo>
                <a:cubicBezTo>
                  <a:pt x="3275" y="853"/>
                  <a:pt x="3254" y="853"/>
                  <a:pt x="3232" y="855"/>
                </a:cubicBezTo>
                <a:cubicBezTo>
                  <a:pt x="3209" y="857"/>
                  <a:pt x="3185" y="851"/>
                  <a:pt x="3161" y="853"/>
                </a:cubicBezTo>
                <a:cubicBezTo>
                  <a:pt x="3147" y="854"/>
                  <a:pt x="3133" y="853"/>
                  <a:pt x="3121" y="860"/>
                </a:cubicBezTo>
                <a:cubicBezTo>
                  <a:pt x="3121" y="861"/>
                  <a:pt x="3112" y="866"/>
                  <a:pt x="3106" y="860"/>
                </a:cubicBezTo>
                <a:cubicBezTo>
                  <a:pt x="3102" y="855"/>
                  <a:pt x="3064" y="857"/>
                  <a:pt x="3058" y="860"/>
                </a:cubicBezTo>
                <a:cubicBezTo>
                  <a:pt x="3040" y="869"/>
                  <a:pt x="3038" y="868"/>
                  <a:pt x="3012" y="862"/>
                </a:cubicBezTo>
                <a:cubicBezTo>
                  <a:pt x="3006" y="861"/>
                  <a:pt x="2986" y="858"/>
                  <a:pt x="2980" y="868"/>
                </a:cubicBezTo>
                <a:cubicBezTo>
                  <a:pt x="2978" y="872"/>
                  <a:pt x="2974" y="874"/>
                  <a:pt x="2968" y="874"/>
                </a:cubicBezTo>
                <a:cubicBezTo>
                  <a:pt x="2956" y="874"/>
                  <a:pt x="2946" y="875"/>
                  <a:pt x="2935" y="876"/>
                </a:cubicBezTo>
                <a:cubicBezTo>
                  <a:pt x="2927" y="877"/>
                  <a:pt x="2919" y="879"/>
                  <a:pt x="2911" y="871"/>
                </a:cubicBezTo>
                <a:cubicBezTo>
                  <a:pt x="2903" y="863"/>
                  <a:pt x="2886" y="871"/>
                  <a:pt x="2874" y="872"/>
                </a:cubicBezTo>
                <a:cubicBezTo>
                  <a:pt x="2859" y="874"/>
                  <a:pt x="2853" y="875"/>
                  <a:pt x="2853" y="864"/>
                </a:cubicBezTo>
                <a:cubicBezTo>
                  <a:pt x="2853" y="859"/>
                  <a:pt x="2845" y="858"/>
                  <a:pt x="2838" y="858"/>
                </a:cubicBezTo>
                <a:cubicBezTo>
                  <a:pt x="2766" y="858"/>
                  <a:pt x="2694" y="858"/>
                  <a:pt x="2622" y="858"/>
                </a:cubicBezTo>
                <a:cubicBezTo>
                  <a:pt x="2616" y="858"/>
                  <a:pt x="2607" y="857"/>
                  <a:pt x="2608" y="863"/>
                </a:cubicBezTo>
                <a:cubicBezTo>
                  <a:pt x="2610" y="873"/>
                  <a:pt x="2600" y="872"/>
                  <a:pt x="2591" y="871"/>
                </a:cubicBezTo>
                <a:cubicBezTo>
                  <a:pt x="2496" y="868"/>
                  <a:pt x="2401" y="868"/>
                  <a:pt x="2306" y="864"/>
                </a:cubicBezTo>
                <a:cubicBezTo>
                  <a:pt x="2297" y="863"/>
                  <a:pt x="2286" y="860"/>
                  <a:pt x="2280" y="870"/>
                </a:cubicBezTo>
                <a:cubicBezTo>
                  <a:pt x="2278" y="873"/>
                  <a:pt x="2260" y="874"/>
                  <a:pt x="2254" y="869"/>
                </a:cubicBezTo>
                <a:cubicBezTo>
                  <a:pt x="2241" y="860"/>
                  <a:pt x="2228" y="862"/>
                  <a:pt x="2214" y="867"/>
                </a:cubicBezTo>
                <a:cubicBezTo>
                  <a:pt x="2212" y="868"/>
                  <a:pt x="2211" y="868"/>
                  <a:pt x="2208" y="867"/>
                </a:cubicBezTo>
                <a:cubicBezTo>
                  <a:pt x="2183" y="859"/>
                  <a:pt x="2184" y="859"/>
                  <a:pt x="2157" y="868"/>
                </a:cubicBezTo>
                <a:cubicBezTo>
                  <a:pt x="2149" y="870"/>
                  <a:pt x="2134" y="872"/>
                  <a:pt x="2128" y="865"/>
                </a:cubicBezTo>
                <a:cubicBezTo>
                  <a:pt x="2122" y="859"/>
                  <a:pt x="2112" y="859"/>
                  <a:pt x="2108" y="862"/>
                </a:cubicBezTo>
                <a:cubicBezTo>
                  <a:pt x="2092" y="871"/>
                  <a:pt x="2074" y="864"/>
                  <a:pt x="2057" y="866"/>
                </a:cubicBezTo>
                <a:cubicBezTo>
                  <a:pt x="2045" y="868"/>
                  <a:pt x="2051" y="859"/>
                  <a:pt x="2042" y="858"/>
                </a:cubicBezTo>
                <a:cubicBezTo>
                  <a:pt x="2031" y="857"/>
                  <a:pt x="2025" y="863"/>
                  <a:pt x="2016" y="863"/>
                </a:cubicBezTo>
                <a:cubicBezTo>
                  <a:pt x="1979" y="864"/>
                  <a:pt x="1941" y="864"/>
                  <a:pt x="1904" y="863"/>
                </a:cubicBezTo>
                <a:cubicBezTo>
                  <a:pt x="1895" y="862"/>
                  <a:pt x="1885" y="863"/>
                  <a:pt x="1877" y="857"/>
                </a:cubicBezTo>
                <a:cubicBezTo>
                  <a:pt x="1872" y="852"/>
                  <a:pt x="1868" y="861"/>
                  <a:pt x="1861" y="861"/>
                </a:cubicBezTo>
                <a:cubicBezTo>
                  <a:pt x="1837" y="861"/>
                  <a:pt x="1811" y="863"/>
                  <a:pt x="1787" y="860"/>
                </a:cubicBezTo>
                <a:cubicBezTo>
                  <a:pt x="1756" y="857"/>
                  <a:pt x="1725" y="857"/>
                  <a:pt x="1695" y="859"/>
                </a:cubicBezTo>
                <a:cubicBezTo>
                  <a:pt x="1681" y="860"/>
                  <a:pt x="1667" y="863"/>
                  <a:pt x="1652" y="863"/>
                </a:cubicBezTo>
                <a:cubicBezTo>
                  <a:pt x="1644" y="863"/>
                  <a:pt x="1635" y="865"/>
                  <a:pt x="1631" y="858"/>
                </a:cubicBezTo>
                <a:cubicBezTo>
                  <a:pt x="1628" y="854"/>
                  <a:pt x="1620" y="855"/>
                  <a:pt x="1620" y="857"/>
                </a:cubicBezTo>
                <a:cubicBezTo>
                  <a:pt x="1620" y="870"/>
                  <a:pt x="1605" y="864"/>
                  <a:pt x="1600" y="863"/>
                </a:cubicBezTo>
                <a:cubicBezTo>
                  <a:pt x="1577" y="860"/>
                  <a:pt x="1554" y="861"/>
                  <a:pt x="1530" y="861"/>
                </a:cubicBezTo>
                <a:cubicBezTo>
                  <a:pt x="1526" y="861"/>
                  <a:pt x="1521" y="860"/>
                  <a:pt x="1517" y="863"/>
                </a:cubicBezTo>
                <a:cubicBezTo>
                  <a:pt x="1513" y="867"/>
                  <a:pt x="1508" y="868"/>
                  <a:pt x="1506" y="862"/>
                </a:cubicBezTo>
                <a:cubicBezTo>
                  <a:pt x="1506" y="861"/>
                  <a:pt x="1500" y="861"/>
                  <a:pt x="1499" y="861"/>
                </a:cubicBezTo>
                <a:cubicBezTo>
                  <a:pt x="1475" y="872"/>
                  <a:pt x="1449" y="863"/>
                  <a:pt x="1425" y="866"/>
                </a:cubicBezTo>
                <a:cubicBezTo>
                  <a:pt x="1421" y="866"/>
                  <a:pt x="1416" y="866"/>
                  <a:pt x="1415" y="863"/>
                </a:cubicBezTo>
                <a:cubicBezTo>
                  <a:pt x="1414" y="856"/>
                  <a:pt x="1404" y="857"/>
                  <a:pt x="1401" y="859"/>
                </a:cubicBezTo>
                <a:cubicBezTo>
                  <a:pt x="1383" y="867"/>
                  <a:pt x="1364" y="862"/>
                  <a:pt x="1345" y="863"/>
                </a:cubicBezTo>
                <a:cubicBezTo>
                  <a:pt x="1337" y="864"/>
                  <a:pt x="1328" y="862"/>
                  <a:pt x="1324" y="869"/>
                </a:cubicBezTo>
                <a:cubicBezTo>
                  <a:pt x="1324" y="869"/>
                  <a:pt x="1320" y="870"/>
                  <a:pt x="1319" y="870"/>
                </a:cubicBezTo>
                <a:cubicBezTo>
                  <a:pt x="1291" y="858"/>
                  <a:pt x="1262" y="875"/>
                  <a:pt x="1233" y="869"/>
                </a:cubicBezTo>
                <a:cubicBezTo>
                  <a:pt x="1229" y="868"/>
                  <a:pt x="1226" y="869"/>
                  <a:pt x="1225" y="873"/>
                </a:cubicBezTo>
                <a:cubicBezTo>
                  <a:pt x="1222" y="879"/>
                  <a:pt x="1218" y="876"/>
                  <a:pt x="1214" y="873"/>
                </a:cubicBezTo>
                <a:cubicBezTo>
                  <a:pt x="1206" y="866"/>
                  <a:pt x="1204" y="865"/>
                  <a:pt x="1200" y="872"/>
                </a:cubicBezTo>
                <a:cubicBezTo>
                  <a:pt x="1197" y="878"/>
                  <a:pt x="1192" y="876"/>
                  <a:pt x="1186" y="875"/>
                </a:cubicBezTo>
                <a:cubicBezTo>
                  <a:pt x="1149" y="873"/>
                  <a:pt x="1111" y="871"/>
                  <a:pt x="1076" y="875"/>
                </a:cubicBezTo>
                <a:cubicBezTo>
                  <a:pt x="1050" y="878"/>
                  <a:pt x="1025" y="880"/>
                  <a:pt x="1001" y="878"/>
                </a:cubicBezTo>
                <a:cubicBezTo>
                  <a:pt x="971" y="876"/>
                  <a:pt x="941" y="874"/>
                  <a:pt x="913" y="877"/>
                </a:cubicBezTo>
                <a:cubicBezTo>
                  <a:pt x="888" y="880"/>
                  <a:pt x="864" y="882"/>
                  <a:pt x="840" y="882"/>
                </a:cubicBezTo>
                <a:cubicBezTo>
                  <a:pt x="828" y="882"/>
                  <a:pt x="815" y="883"/>
                  <a:pt x="803" y="880"/>
                </a:cubicBezTo>
                <a:cubicBezTo>
                  <a:pt x="799" y="879"/>
                  <a:pt x="792" y="879"/>
                  <a:pt x="789" y="881"/>
                </a:cubicBezTo>
                <a:cubicBezTo>
                  <a:pt x="771" y="893"/>
                  <a:pt x="749" y="885"/>
                  <a:pt x="728" y="886"/>
                </a:cubicBezTo>
                <a:cubicBezTo>
                  <a:pt x="717" y="887"/>
                  <a:pt x="705" y="881"/>
                  <a:pt x="694" y="889"/>
                </a:cubicBezTo>
                <a:cubicBezTo>
                  <a:pt x="692" y="890"/>
                  <a:pt x="687" y="890"/>
                  <a:pt x="685" y="888"/>
                </a:cubicBezTo>
                <a:cubicBezTo>
                  <a:pt x="679" y="883"/>
                  <a:pt x="675" y="882"/>
                  <a:pt x="670" y="888"/>
                </a:cubicBezTo>
                <a:cubicBezTo>
                  <a:pt x="669" y="889"/>
                  <a:pt x="664" y="890"/>
                  <a:pt x="662" y="889"/>
                </a:cubicBezTo>
                <a:cubicBezTo>
                  <a:pt x="639" y="883"/>
                  <a:pt x="616" y="893"/>
                  <a:pt x="593" y="889"/>
                </a:cubicBezTo>
                <a:cubicBezTo>
                  <a:pt x="571" y="886"/>
                  <a:pt x="552" y="880"/>
                  <a:pt x="528" y="882"/>
                </a:cubicBezTo>
                <a:cubicBezTo>
                  <a:pt x="477" y="888"/>
                  <a:pt x="426" y="893"/>
                  <a:pt x="375" y="892"/>
                </a:cubicBezTo>
                <a:cubicBezTo>
                  <a:pt x="345" y="907"/>
                  <a:pt x="309" y="901"/>
                  <a:pt x="276" y="904"/>
                </a:cubicBezTo>
                <a:cubicBezTo>
                  <a:pt x="242" y="907"/>
                  <a:pt x="207" y="907"/>
                  <a:pt x="173" y="908"/>
                </a:cubicBezTo>
                <a:cubicBezTo>
                  <a:pt x="164" y="908"/>
                  <a:pt x="139" y="898"/>
                  <a:pt x="132" y="894"/>
                </a:cubicBezTo>
                <a:cubicBezTo>
                  <a:pt x="123" y="887"/>
                  <a:pt x="108" y="887"/>
                  <a:pt x="95" y="885"/>
                </a:cubicBezTo>
                <a:cubicBezTo>
                  <a:pt x="86" y="884"/>
                  <a:pt x="83" y="880"/>
                  <a:pt x="78" y="876"/>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4" name="Text Placeholder 3"/>
          <p:cNvSpPr>
            <a:spLocks noGrp="1"/>
          </p:cNvSpPr>
          <p:nvPr>
            <p:ph type="body" sz="quarter" idx="10"/>
          </p:nvPr>
        </p:nvSpPr>
        <p:spPr>
          <a:xfrm>
            <a:off x="381400" y="1027298"/>
            <a:ext cx="8445600" cy="4218052"/>
          </a:xfrm>
        </p:spPr>
        <p:txBody>
          <a:bodyPr>
            <a:normAutofit/>
          </a:bodyPr>
          <a:lstStyle/>
          <a:p>
            <a:r>
              <a:rPr lang="en-GB" dirty="0" smtClean="0"/>
              <a:t>Demonstration and </a:t>
            </a:r>
            <a:r>
              <a:rPr lang="en-GB" dirty="0" smtClean="0">
                <a:solidFill>
                  <a:schemeClr val="bg1"/>
                </a:solidFill>
              </a:rPr>
              <a:t>Practice</a:t>
            </a:r>
            <a:endParaRPr lang="en-GB" dirty="0">
              <a:solidFill>
                <a:schemeClr val="bg1"/>
              </a:solidFill>
            </a:endParaRPr>
          </a:p>
        </p:txBody>
      </p:sp>
    </p:spTree>
    <p:extLst>
      <p:ext uri="{BB962C8B-B14F-4D97-AF65-F5344CB8AC3E}">
        <p14:creationId xmlns:p14="http://schemas.microsoft.com/office/powerpoint/2010/main" val="36458782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pPr marL="342900" indent="-342900">
              <a:buFont typeface="Arial" panose="020B0604020202020204" pitchFamily="34" charset="0"/>
              <a:buChar char="•"/>
            </a:pPr>
            <a:endParaRPr lang="en-AU" sz="2000" dirty="0" smtClean="0"/>
          </a:p>
          <a:p>
            <a:pPr marL="342900" indent="-342900">
              <a:buFont typeface="Arial" panose="020B0604020202020204" pitchFamily="34" charset="0"/>
              <a:buChar char="•"/>
            </a:pPr>
            <a:r>
              <a:rPr lang="en-AU" sz="2000" dirty="0" smtClean="0"/>
              <a:t>Met each other</a:t>
            </a:r>
          </a:p>
          <a:p>
            <a:pPr marL="342900" indent="-342900">
              <a:buFont typeface="Arial" panose="020B0604020202020204" pitchFamily="34" charset="0"/>
              <a:buChar char="•"/>
            </a:pPr>
            <a:r>
              <a:rPr lang="en-AU" sz="2000" dirty="0" smtClean="0"/>
              <a:t>Learnt about each other through bingo</a:t>
            </a:r>
          </a:p>
          <a:p>
            <a:pPr marL="342900" indent="-342900">
              <a:buFont typeface="Arial" panose="020B0604020202020204" pitchFamily="34" charset="0"/>
              <a:buChar char="•"/>
            </a:pPr>
            <a:r>
              <a:rPr lang="en-AU" sz="2000" dirty="0" smtClean="0"/>
              <a:t>Refreshed our minds about gender concepts and shared gender analysis about our country contexts</a:t>
            </a:r>
          </a:p>
          <a:p>
            <a:pPr marL="342900" indent="-342900">
              <a:buFont typeface="Arial" panose="020B0604020202020204" pitchFamily="34" charset="0"/>
              <a:buChar char="•"/>
            </a:pPr>
            <a:r>
              <a:rPr lang="en-AU" sz="2000" dirty="0" smtClean="0"/>
              <a:t>Had an overview of the GWMT</a:t>
            </a:r>
          </a:p>
          <a:p>
            <a:pPr marL="342900" indent="-342900">
              <a:buFont typeface="Arial" panose="020B0604020202020204" pitchFamily="34" charset="0"/>
              <a:buChar char="•"/>
            </a:pPr>
            <a:r>
              <a:rPr lang="en-AU" sz="2000" dirty="0" smtClean="0"/>
              <a:t>Started learning and practicing the GWMT steps (1-4)</a:t>
            </a:r>
          </a:p>
          <a:p>
            <a:endParaRPr lang="en-AU" sz="2000" dirty="0"/>
          </a:p>
          <a:p>
            <a:pPr marL="342900" indent="-342900">
              <a:buFont typeface="Arial" panose="020B0604020202020204" pitchFamily="34" charset="0"/>
              <a:buChar char="•"/>
            </a:pPr>
            <a:endParaRPr lang="en-AU" sz="2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32</a:t>
            </a:fld>
            <a:endParaRPr lang="en-GB" dirty="0"/>
          </a:p>
        </p:txBody>
      </p:sp>
      <p:sp>
        <p:nvSpPr>
          <p:cNvPr id="5" name="Text Placeholder 4"/>
          <p:cNvSpPr>
            <a:spLocks noGrp="1"/>
          </p:cNvSpPr>
          <p:nvPr>
            <p:ph type="body" sz="quarter" idx="13"/>
          </p:nvPr>
        </p:nvSpPr>
        <p:spPr/>
        <p:txBody>
          <a:bodyPr/>
          <a:lstStyle/>
          <a:p>
            <a:r>
              <a:rPr lang="en-US" dirty="0" smtClean="0"/>
              <a:t>Day 1</a:t>
            </a:r>
          </a:p>
          <a:p>
            <a:pPr lvl="1"/>
            <a:r>
              <a:rPr lang="en-US" dirty="0" smtClean="0"/>
              <a:t>Reflections</a:t>
            </a:r>
            <a:endParaRPr lang="en-GB" dirty="0"/>
          </a:p>
        </p:txBody>
      </p:sp>
    </p:spTree>
    <p:extLst>
      <p:ext uri="{BB962C8B-B14F-4D97-AF65-F5344CB8AC3E}">
        <p14:creationId xmlns:p14="http://schemas.microsoft.com/office/powerpoint/2010/main" val="22333090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pPr marL="342900" indent="-342900">
              <a:buFont typeface="Arial" panose="020B0604020202020204" pitchFamily="34" charset="0"/>
              <a:buChar char="•"/>
            </a:pPr>
            <a:r>
              <a:rPr lang="en-AU" sz="2000" dirty="0" smtClean="0"/>
              <a:t>To run through Steps 4-6</a:t>
            </a:r>
            <a:endParaRPr lang="en-AU" sz="2000" dirty="0"/>
          </a:p>
          <a:p>
            <a:pPr marL="342900" indent="-342900">
              <a:buFont typeface="Arial" panose="020B0604020202020204" pitchFamily="34" charset="0"/>
              <a:buChar char="•"/>
            </a:pPr>
            <a:r>
              <a:rPr lang="en-AU" sz="2000" dirty="0" smtClean="0"/>
              <a:t>To </a:t>
            </a:r>
            <a:r>
              <a:rPr lang="en-AU" sz="2000" dirty="0"/>
              <a:t>run </a:t>
            </a:r>
            <a:r>
              <a:rPr lang="en-AU" sz="2000" dirty="0" smtClean="0"/>
              <a:t>through practice </a:t>
            </a:r>
            <a:r>
              <a:rPr lang="en-AU" sz="2000" dirty="0"/>
              <a:t>of Steps </a:t>
            </a:r>
            <a:r>
              <a:rPr lang="en-AU" sz="2000" dirty="0" smtClean="0"/>
              <a:t>that need more time</a:t>
            </a:r>
          </a:p>
          <a:p>
            <a:pPr marL="342900" indent="-342900">
              <a:buFont typeface="Arial" panose="020B0604020202020204" pitchFamily="34" charset="0"/>
              <a:buChar char="•"/>
            </a:pPr>
            <a:r>
              <a:rPr lang="en-AU" sz="2000" dirty="0" smtClean="0"/>
              <a:t>To </a:t>
            </a:r>
            <a:r>
              <a:rPr lang="en-AU" sz="2000" dirty="0"/>
              <a:t>increase confidence and capacity of facilitators and data </a:t>
            </a:r>
            <a:r>
              <a:rPr lang="en-AU" sz="2000" dirty="0" smtClean="0"/>
              <a:t>recorders</a:t>
            </a:r>
          </a:p>
          <a:p>
            <a:pPr marL="342900" indent="-342900">
              <a:buFont typeface="Arial" panose="020B0604020202020204" pitchFamily="34" charset="0"/>
              <a:buChar char="•"/>
            </a:pPr>
            <a:r>
              <a:rPr lang="en-AU" sz="2000" dirty="0" smtClean="0"/>
              <a:t>Clarify questions of mechanics of the tool </a:t>
            </a:r>
          </a:p>
          <a:p>
            <a:pPr marL="342900" indent="-342900">
              <a:buFont typeface="Arial" panose="020B0604020202020204" pitchFamily="34" charset="0"/>
              <a:buChar char="•"/>
            </a:pPr>
            <a:r>
              <a:rPr lang="en-AU" sz="2000" dirty="0" smtClean="0"/>
              <a:t>Note wider questions or </a:t>
            </a:r>
            <a:r>
              <a:rPr lang="en-AU" sz="2000" dirty="0"/>
              <a:t>concerns about the </a:t>
            </a:r>
            <a:r>
              <a:rPr lang="en-AU" sz="2000" dirty="0" smtClean="0"/>
              <a:t>tool	</a:t>
            </a:r>
          </a:p>
          <a:p>
            <a:pPr marL="342900" indent="-342900">
              <a:buFont typeface="Arial" panose="020B0604020202020204" pitchFamily="34" charset="0"/>
              <a:buChar char="•"/>
            </a:pPr>
            <a:r>
              <a:rPr lang="en-AU" sz="2000" dirty="0" smtClean="0"/>
              <a:t>Prepare </a:t>
            </a:r>
            <a:r>
              <a:rPr lang="en-AU" sz="2000" dirty="0"/>
              <a:t>for first community visit to put the GWMT into practice </a:t>
            </a:r>
            <a:endParaRPr lang="en-AU" sz="2000" dirty="0" smtClean="0"/>
          </a:p>
          <a:p>
            <a:pPr marL="342900" indent="-342900">
              <a:buFont typeface="Arial" panose="020B0604020202020204" pitchFamily="34" charset="0"/>
              <a:buChar char="•"/>
            </a:pPr>
            <a:endParaRPr lang="en-AU" sz="2000" dirty="0"/>
          </a:p>
          <a:p>
            <a:pPr marL="342900" indent="-342900">
              <a:buFont typeface="Arial" panose="020B0604020202020204" pitchFamily="34" charset="0"/>
              <a:buChar char="•"/>
            </a:pPr>
            <a:endParaRPr lang="en-AU" sz="2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33</a:t>
            </a:fld>
            <a:endParaRPr lang="en-GB" dirty="0"/>
          </a:p>
        </p:txBody>
      </p:sp>
      <p:sp>
        <p:nvSpPr>
          <p:cNvPr id="5" name="Text Placeholder 4"/>
          <p:cNvSpPr>
            <a:spLocks noGrp="1"/>
          </p:cNvSpPr>
          <p:nvPr>
            <p:ph type="body" sz="quarter" idx="13"/>
          </p:nvPr>
        </p:nvSpPr>
        <p:spPr/>
        <p:txBody>
          <a:bodyPr/>
          <a:lstStyle/>
          <a:p>
            <a:r>
              <a:rPr lang="en-US" dirty="0" smtClean="0"/>
              <a:t>Day 2</a:t>
            </a:r>
          </a:p>
          <a:p>
            <a:pPr lvl="1"/>
            <a:r>
              <a:rPr lang="en-US" dirty="0" smtClean="0"/>
              <a:t>Purpose</a:t>
            </a:r>
            <a:endParaRPr lang="en-GB" dirty="0"/>
          </a:p>
        </p:txBody>
      </p:sp>
    </p:spTree>
    <p:extLst>
      <p:ext uri="{BB962C8B-B14F-4D97-AF65-F5344CB8AC3E}">
        <p14:creationId xmlns:p14="http://schemas.microsoft.com/office/powerpoint/2010/main" val="29644268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pPr marL="342900" indent="-342900">
              <a:buFont typeface="Arial" panose="020B0604020202020204" pitchFamily="34" charset="0"/>
              <a:buChar char="•"/>
            </a:pPr>
            <a:endParaRPr lang="en-AU" sz="2000" dirty="0"/>
          </a:p>
          <a:p>
            <a:pPr marL="342900" indent="-342900">
              <a:buFont typeface="Arial" panose="020B0604020202020204" pitchFamily="34" charset="0"/>
              <a:buChar char="•"/>
            </a:pPr>
            <a:endParaRPr lang="en-AU" sz="2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34</a:t>
            </a:fld>
            <a:endParaRPr lang="en-GB" dirty="0"/>
          </a:p>
        </p:txBody>
      </p:sp>
      <p:sp>
        <p:nvSpPr>
          <p:cNvPr id="5" name="Text Placeholder 4"/>
          <p:cNvSpPr>
            <a:spLocks noGrp="1"/>
          </p:cNvSpPr>
          <p:nvPr>
            <p:ph type="body" sz="quarter" idx="13"/>
          </p:nvPr>
        </p:nvSpPr>
        <p:spPr/>
        <p:txBody>
          <a:bodyPr/>
          <a:lstStyle/>
          <a:p>
            <a:r>
              <a:rPr lang="en-US" dirty="0" smtClean="0"/>
              <a:t>Day 2</a:t>
            </a:r>
          </a:p>
          <a:p>
            <a:pPr lvl="1"/>
            <a:r>
              <a:rPr lang="en-US" dirty="0" smtClean="0"/>
              <a:t>Spot quiz –GWMT Steps </a:t>
            </a:r>
            <a:endParaRPr lang="en-GB" dirty="0"/>
          </a:p>
        </p:txBody>
      </p:sp>
      <p:pic>
        <p:nvPicPr>
          <p:cNvPr id="3" name="Picture 2"/>
          <p:cNvPicPr>
            <a:picLocks noChangeAspect="1"/>
          </p:cNvPicPr>
          <p:nvPr/>
        </p:nvPicPr>
        <p:blipFill>
          <a:blip r:embed="rId3"/>
          <a:stretch>
            <a:fillRect/>
          </a:stretch>
        </p:blipFill>
        <p:spPr>
          <a:xfrm>
            <a:off x="982425" y="1207814"/>
            <a:ext cx="7118536" cy="4964386"/>
          </a:xfrm>
          <a:prstGeom prst="rect">
            <a:avLst/>
          </a:prstGeom>
        </p:spPr>
      </p:pic>
    </p:spTree>
    <p:extLst>
      <p:ext uri="{BB962C8B-B14F-4D97-AF65-F5344CB8AC3E}">
        <p14:creationId xmlns:p14="http://schemas.microsoft.com/office/powerpoint/2010/main" val="27167382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2000" b="1" dirty="0" smtClean="0"/>
              <a:t>Reflection </a:t>
            </a:r>
            <a:r>
              <a:rPr lang="en-AU" sz="2000" b="1" dirty="0"/>
              <a:t>on GWMT process:</a:t>
            </a:r>
            <a:endParaRPr lang="en-AU" sz="2000" dirty="0"/>
          </a:p>
          <a:p>
            <a:r>
              <a:rPr lang="en-AU" sz="2000" dirty="0"/>
              <a:t>——What worked well? Why?</a:t>
            </a:r>
          </a:p>
          <a:p>
            <a:r>
              <a:rPr lang="en-AU" sz="2000" dirty="0"/>
              <a:t>——What needs improvement? </a:t>
            </a:r>
            <a:r>
              <a:rPr lang="en-AU" sz="2000" dirty="0" smtClean="0"/>
              <a:t>Why?</a:t>
            </a:r>
          </a:p>
          <a:p>
            <a:r>
              <a:rPr lang="en-AU" sz="2000" dirty="0"/>
              <a:t>—— </a:t>
            </a:r>
            <a:r>
              <a:rPr lang="en-AU" sz="1800" dirty="0" smtClean="0"/>
              <a:t>Any </a:t>
            </a:r>
            <a:r>
              <a:rPr lang="en-AU" sz="1800" dirty="0"/>
              <a:t>key insights/"pearls of wisdom"</a:t>
            </a:r>
            <a:r>
              <a:rPr lang="en-AU" sz="2800" dirty="0"/>
              <a:t> </a:t>
            </a:r>
            <a:endParaRPr lang="en-AU" sz="2800" dirty="0" smtClean="0"/>
          </a:p>
          <a:p>
            <a:endParaRPr lang="en-AU" sz="2800" b="1" dirty="0" smtClean="0"/>
          </a:p>
          <a:p>
            <a:r>
              <a:rPr lang="en-AU" sz="2000" b="1" dirty="0" smtClean="0"/>
              <a:t>Reflection </a:t>
            </a:r>
            <a:r>
              <a:rPr lang="en-AU" sz="2000" b="1" dirty="0"/>
              <a:t>on facilitator experience:</a:t>
            </a:r>
            <a:endParaRPr lang="en-AU" sz="2000" dirty="0"/>
          </a:p>
          <a:p>
            <a:r>
              <a:rPr lang="en-AU" sz="2000" dirty="0"/>
              <a:t>——What worked well? Why?</a:t>
            </a:r>
          </a:p>
          <a:p>
            <a:r>
              <a:rPr lang="en-AU" sz="2000" dirty="0"/>
              <a:t>——What needs improvement? Why?</a:t>
            </a:r>
          </a:p>
          <a:p>
            <a:r>
              <a:rPr lang="en-AU" sz="2000" dirty="0" smtClean="0"/>
              <a:t>——Any </a:t>
            </a:r>
            <a:r>
              <a:rPr lang="en-AU" sz="2000" dirty="0"/>
              <a:t>key insights/"pearls of wisdom"</a:t>
            </a:r>
            <a:r>
              <a:rPr lang="en-AU" sz="3200" dirty="0"/>
              <a:t> </a:t>
            </a:r>
          </a:p>
          <a:p>
            <a:endParaRPr lang="en-AU" sz="2000" dirty="0"/>
          </a:p>
        </p:txBody>
      </p:sp>
      <p:sp>
        <p:nvSpPr>
          <p:cNvPr id="4" name="Slide Number Placeholder 3"/>
          <p:cNvSpPr>
            <a:spLocks noGrp="1"/>
          </p:cNvSpPr>
          <p:nvPr>
            <p:ph type="sldNum" sz="quarter" idx="12"/>
          </p:nvPr>
        </p:nvSpPr>
        <p:spPr/>
        <p:txBody>
          <a:bodyPr/>
          <a:lstStyle/>
          <a:p>
            <a:fld id="{CB2ABBFD-A820-4820-BB68-F332EB00880D}" type="slidenum">
              <a:rPr lang="en-GB" smtClean="0"/>
              <a:t>35</a:t>
            </a:fld>
            <a:endParaRPr lang="en-GB" dirty="0"/>
          </a:p>
        </p:txBody>
      </p:sp>
      <p:sp>
        <p:nvSpPr>
          <p:cNvPr id="5" name="Text Placeholder 4"/>
          <p:cNvSpPr>
            <a:spLocks noGrp="1"/>
          </p:cNvSpPr>
          <p:nvPr>
            <p:ph type="body" sz="quarter" idx="13"/>
          </p:nvPr>
        </p:nvSpPr>
        <p:spPr/>
        <p:txBody>
          <a:bodyPr/>
          <a:lstStyle/>
          <a:p>
            <a:r>
              <a:rPr lang="en-US" dirty="0" smtClean="0"/>
              <a:t>Day 3</a:t>
            </a:r>
          </a:p>
          <a:p>
            <a:pPr lvl="1"/>
            <a:r>
              <a:rPr lang="en-US" dirty="0" smtClean="0"/>
              <a:t>Debrief</a:t>
            </a:r>
            <a:endParaRPr lang="en-GB" dirty="0"/>
          </a:p>
        </p:txBody>
      </p:sp>
    </p:spTree>
    <p:extLst>
      <p:ext uri="{BB962C8B-B14F-4D97-AF65-F5344CB8AC3E}">
        <p14:creationId xmlns:p14="http://schemas.microsoft.com/office/powerpoint/2010/main" val="32077970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2000" b="1" dirty="0"/>
              <a:t>Reflection on GWMT process:</a:t>
            </a:r>
            <a:endParaRPr lang="en-AU" sz="2000" dirty="0"/>
          </a:p>
          <a:p>
            <a:r>
              <a:rPr lang="en-AU" sz="2000" dirty="0"/>
              <a:t>——What worked well? Why?</a:t>
            </a:r>
          </a:p>
          <a:p>
            <a:r>
              <a:rPr lang="en-AU" sz="2000" dirty="0"/>
              <a:t>——What needs improvement? Why?</a:t>
            </a:r>
          </a:p>
          <a:p>
            <a:r>
              <a:rPr lang="en-AU" sz="2000" dirty="0"/>
              <a:t>—— </a:t>
            </a:r>
            <a:r>
              <a:rPr lang="en-AU" sz="1800" dirty="0"/>
              <a:t>Any key insights/"pearls of wisdom"</a:t>
            </a:r>
            <a:r>
              <a:rPr lang="en-AU" sz="2800" dirty="0"/>
              <a:t> </a:t>
            </a:r>
          </a:p>
          <a:p>
            <a:endParaRPr lang="en-AU" sz="2800" b="1" dirty="0"/>
          </a:p>
          <a:p>
            <a:r>
              <a:rPr lang="en-AU" sz="2000" b="1" dirty="0"/>
              <a:t>Reflection on facilitator experience:</a:t>
            </a:r>
            <a:endParaRPr lang="en-AU" sz="2000" dirty="0"/>
          </a:p>
          <a:p>
            <a:r>
              <a:rPr lang="en-AU" sz="2000" dirty="0"/>
              <a:t>——What worked well? Why?</a:t>
            </a:r>
          </a:p>
          <a:p>
            <a:r>
              <a:rPr lang="en-AU" sz="2000" dirty="0"/>
              <a:t>——What needs improvement? Why?</a:t>
            </a:r>
          </a:p>
          <a:p>
            <a:r>
              <a:rPr lang="en-AU" sz="2000" dirty="0"/>
              <a:t>——Any key insights/"pearls of wisdom"</a:t>
            </a:r>
            <a:r>
              <a:rPr lang="en-AU" sz="3200" dirty="0"/>
              <a:t> </a:t>
            </a:r>
          </a:p>
        </p:txBody>
      </p:sp>
      <p:sp>
        <p:nvSpPr>
          <p:cNvPr id="4" name="Slide Number Placeholder 3"/>
          <p:cNvSpPr>
            <a:spLocks noGrp="1"/>
          </p:cNvSpPr>
          <p:nvPr>
            <p:ph type="sldNum" sz="quarter" idx="12"/>
          </p:nvPr>
        </p:nvSpPr>
        <p:spPr/>
        <p:txBody>
          <a:bodyPr/>
          <a:lstStyle/>
          <a:p>
            <a:fld id="{CB2ABBFD-A820-4820-BB68-F332EB00880D}" type="slidenum">
              <a:rPr lang="en-GB" smtClean="0"/>
              <a:t>36</a:t>
            </a:fld>
            <a:endParaRPr lang="en-GB" dirty="0"/>
          </a:p>
        </p:txBody>
      </p:sp>
      <p:sp>
        <p:nvSpPr>
          <p:cNvPr id="5" name="Text Placeholder 4"/>
          <p:cNvSpPr>
            <a:spLocks noGrp="1"/>
          </p:cNvSpPr>
          <p:nvPr>
            <p:ph type="body" sz="quarter" idx="13"/>
          </p:nvPr>
        </p:nvSpPr>
        <p:spPr/>
        <p:txBody>
          <a:bodyPr/>
          <a:lstStyle/>
          <a:p>
            <a:r>
              <a:rPr lang="en-US" dirty="0" smtClean="0"/>
              <a:t>Day 4</a:t>
            </a:r>
          </a:p>
          <a:p>
            <a:pPr lvl="1"/>
            <a:r>
              <a:rPr lang="en-US" dirty="0" smtClean="0"/>
              <a:t>Debrief</a:t>
            </a:r>
            <a:endParaRPr lang="en-GB" dirty="0"/>
          </a:p>
        </p:txBody>
      </p:sp>
    </p:spTree>
    <p:extLst>
      <p:ext uri="{BB962C8B-B14F-4D97-AF65-F5344CB8AC3E}">
        <p14:creationId xmlns:p14="http://schemas.microsoft.com/office/powerpoint/2010/main" val="22872555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2000" dirty="0" smtClean="0"/>
              <a:t>• </a:t>
            </a:r>
            <a:r>
              <a:rPr lang="en-AU" sz="2000" dirty="0"/>
              <a:t>C</a:t>
            </a:r>
            <a:r>
              <a:rPr lang="en-AU" sz="2000" dirty="0" smtClean="0"/>
              <a:t>ollate </a:t>
            </a:r>
            <a:r>
              <a:rPr lang="en-AU" sz="2000" dirty="0"/>
              <a:t>and analyse data</a:t>
            </a:r>
          </a:p>
          <a:p>
            <a:r>
              <a:rPr lang="en-AU" sz="2000" dirty="0"/>
              <a:t>• </a:t>
            </a:r>
            <a:r>
              <a:rPr lang="en-AU" sz="2000" dirty="0" smtClean="0"/>
              <a:t>Address </a:t>
            </a:r>
            <a:r>
              <a:rPr lang="en-AU" sz="2000" dirty="0"/>
              <a:t>key issues that have been raised</a:t>
            </a:r>
          </a:p>
          <a:p>
            <a:r>
              <a:rPr lang="en-AU" sz="2000" dirty="0"/>
              <a:t>• </a:t>
            </a:r>
            <a:r>
              <a:rPr lang="en-AU" sz="2000" dirty="0" smtClean="0"/>
              <a:t>Action </a:t>
            </a:r>
            <a:r>
              <a:rPr lang="en-AU" sz="2000" dirty="0"/>
              <a:t>planning </a:t>
            </a:r>
          </a:p>
          <a:p>
            <a:r>
              <a:rPr lang="en-AU" sz="2000" dirty="0"/>
              <a:t>• </a:t>
            </a:r>
            <a:r>
              <a:rPr lang="en-AU" sz="2000" dirty="0" smtClean="0"/>
              <a:t>Discuss </a:t>
            </a:r>
            <a:r>
              <a:rPr lang="en-AU" sz="2000" dirty="0"/>
              <a:t>integration with monitoring, evaluation and learning (MEL)</a:t>
            </a:r>
          </a:p>
          <a:p>
            <a:r>
              <a:rPr lang="en-AU" sz="2000" dirty="0"/>
              <a:t>• </a:t>
            </a:r>
            <a:r>
              <a:rPr lang="en-AU" sz="2000" dirty="0" smtClean="0"/>
              <a:t>Evaluation </a:t>
            </a:r>
            <a:r>
              <a:rPr lang="en-AU" sz="2000" dirty="0"/>
              <a:t>of training</a:t>
            </a:r>
            <a:endParaRPr lang="en-AU" sz="32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37</a:t>
            </a:fld>
            <a:endParaRPr lang="en-GB" dirty="0"/>
          </a:p>
        </p:txBody>
      </p:sp>
      <p:sp>
        <p:nvSpPr>
          <p:cNvPr id="5" name="Text Placeholder 4"/>
          <p:cNvSpPr>
            <a:spLocks noGrp="1"/>
          </p:cNvSpPr>
          <p:nvPr>
            <p:ph type="body" sz="quarter" idx="13"/>
          </p:nvPr>
        </p:nvSpPr>
        <p:spPr/>
        <p:txBody>
          <a:bodyPr/>
          <a:lstStyle/>
          <a:p>
            <a:r>
              <a:rPr lang="en-US" dirty="0" smtClean="0"/>
              <a:t>Day 5</a:t>
            </a:r>
          </a:p>
          <a:p>
            <a:pPr lvl="1"/>
            <a:r>
              <a:rPr lang="en-US" dirty="0" smtClean="0"/>
              <a:t>Purpose</a:t>
            </a:r>
            <a:endParaRPr lang="en-GB" dirty="0"/>
          </a:p>
        </p:txBody>
      </p:sp>
    </p:spTree>
    <p:extLst>
      <p:ext uri="{BB962C8B-B14F-4D97-AF65-F5344CB8AC3E}">
        <p14:creationId xmlns:p14="http://schemas.microsoft.com/office/powerpoint/2010/main" val="2869040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897039"/>
            <a:ext cx="8278578" cy="5301204"/>
          </a:xfrm>
        </p:spPr>
        <p:txBody>
          <a:bodyPr>
            <a:normAutofit/>
          </a:bodyPr>
          <a:lstStyle/>
          <a:p>
            <a:r>
              <a:rPr lang="en-AU" sz="1800" dirty="0"/>
              <a:t>• To understand, document and assess communities’ gender relations against the 4 indicators and note changes over time</a:t>
            </a:r>
          </a:p>
          <a:p>
            <a:r>
              <a:rPr lang="en-AU" sz="1800" dirty="0" smtClean="0"/>
              <a:t>• To consolidate results in the one place of the GWMT data collected in each community</a:t>
            </a:r>
          </a:p>
          <a:p>
            <a:r>
              <a:rPr lang="en-AU" sz="1800" dirty="0" smtClean="0"/>
              <a:t>• To provide documentation and records for project planning and MEL</a:t>
            </a:r>
          </a:p>
          <a:p>
            <a:r>
              <a:rPr lang="en-AU" sz="1800" dirty="0" smtClean="0"/>
              <a:t>• To compare results across monitoring visits and communities</a:t>
            </a:r>
          </a:p>
          <a:p>
            <a:r>
              <a:rPr lang="en-AU" sz="1800" dirty="0" smtClean="0"/>
              <a:t>• Based </a:t>
            </a:r>
            <a:r>
              <a:rPr lang="en-AU" sz="1800" dirty="0"/>
              <a:t>on </a:t>
            </a:r>
            <a:r>
              <a:rPr lang="en-AU" sz="1800" dirty="0" smtClean="0"/>
              <a:t>GWMT </a:t>
            </a:r>
            <a:r>
              <a:rPr lang="en-AU" sz="1800" dirty="0"/>
              <a:t>results, provide </a:t>
            </a:r>
            <a:r>
              <a:rPr lang="en-AU" sz="1800" dirty="0" smtClean="0"/>
              <a:t>input </a:t>
            </a:r>
            <a:r>
              <a:rPr lang="en-AU" sz="1800" dirty="0"/>
              <a:t>to the WASH project </a:t>
            </a:r>
            <a:r>
              <a:rPr lang="en-AU" sz="1800" dirty="0" smtClean="0"/>
              <a:t>on activities to strengthen gender equality outcomes in the 4 indicator areas, and/or provide feedback to the WASH project on whether current activities and strategies </a:t>
            </a:r>
            <a:r>
              <a:rPr lang="en-AU" sz="1800" dirty="0"/>
              <a:t>are contributing to </a:t>
            </a:r>
            <a:r>
              <a:rPr lang="en-AU" sz="1800" dirty="0" smtClean="0"/>
              <a:t>progress against the 4 indicators</a:t>
            </a:r>
          </a:p>
          <a:p>
            <a:r>
              <a:rPr lang="en-AU" sz="1800" dirty="0" smtClean="0"/>
              <a:t>(….and </a:t>
            </a:r>
            <a:r>
              <a:rPr lang="en-AU" sz="1800" dirty="0"/>
              <a:t>if not to develop strategies to address </a:t>
            </a:r>
            <a:r>
              <a:rPr lang="en-AU" sz="1800" dirty="0" smtClean="0"/>
              <a:t>these)</a:t>
            </a:r>
            <a:endParaRPr lang="en-AU" sz="1800" dirty="0"/>
          </a:p>
          <a:p>
            <a:r>
              <a:rPr lang="en-AU" sz="1800" dirty="0"/>
              <a:t>• To provide feedback to the community on </a:t>
            </a:r>
            <a:r>
              <a:rPr lang="en-AU" sz="1800" dirty="0" smtClean="0"/>
              <a:t>progress</a:t>
            </a:r>
          </a:p>
          <a:p>
            <a:r>
              <a:rPr lang="en-AU" sz="1800" dirty="0"/>
              <a:t>• </a:t>
            </a:r>
            <a:r>
              <a:rPr lang="en-AU" sz="1800" dirty="0" smtClean="0"/>
              <a:t>To use the data for advocacy purposes</a:t>
            </a:r>
          </a:p>
          <a:p>
            <a:endParaRPr lang="en-AU" sz="4000"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38</a:t>
            </a:fld>
            <a:endParaRPr lang="en-GB" dirty="0"/>
          </a:p>
        </p:txBody>
      </p:sp>
      <p:sp>
        <p:nvSpPr>
          <p:cNvPr id="5" name="Text Placeholder 4"/>
          <p:cNvSpPr>
            <a:spLocks noGrp="1"/>
          </p:cNvSpPr>
          <p:nvPr>
            <p:ph type="body" sz="quarter" idx="13"/>
          </p:nvPr>
        </p:nvSpPr>
        <p:spPr/>
        <p:txBody>
          <a:bodyPr/>
          <a:lstStyle/>
          <a:p>
            <a:r>
              <a:rPr lang="en-US" dirty="0" smtClean="0"/>
              <a:t>Why is analysis of the data so important?</a:t>
            </a:r>
          </a:p>
          <a:p>
            <a:pPr lvl="1"/>
            <a:endParaRPr lang="en-GB" dirty="0"/>
          </a:p>
        </p:txBody>
      </p:sp>
    </p:spTree>
    <p:extLst>
      <p:ext uri="{BB962C8B-B14F-4D97-AF65-F5344CB8AC3E}">
        <p14:creationId xmlns:p14="http://schemas.microsoft.com/office/powerpoint/2010/main" val="316926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Effect transition="in" filter="fade">
                                      <p:cBhvr>
                                        <p:cTn id="28" dur="1000"/>
                                        <p:tgtEl>
                                          <p:spTgt spid="2">
                                            <p:txEl>
                                              <p:pRg st="4" end="4"/>
                                            </p:txEl>
                                          </p:spTgt>
                                        </p:tgtEl>
                                      </p:cBhvr>
                                    </p:animEffect>
                                    <p:anim calcmode="lin" valueType="num">
                                      <p:cBhvr>
                                        <p:cTn id="29"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
                                            <p:txEl>
                                              <p:pRg st="5" end="5"/>
                                            </p:txEl>
                                          </p:spTgt>
                                        </p:tgtEl>
                                        <p:attrNameLst>
                                          <p:attrName>style.visibility</p:attrName>
                                        </p:attrNameLst>
                                      </p:cBhvr>
                                      <p:to>
                                        <p:strVal val="visible"/>
                                      </p:to>
                                    </p:set>
                                    <p:animEffect transition="in" filter="fade">
                                      <p:cBhvr>
                                        <p:cTn id="33" dur="1000"/>
                                        <p:tgtEl>
                                          <p:spTgt spid="2">
                                            <p:txEl>
                                              <p:pRg st="5" end="5"/>
                                            </p:txEl>
                                          </p:spTgt>
                                        </p:tgtEl>
                                      </p:cBhvr>
                                    </p:animEffect>
                                    <p:anim calcmode="lin" valueType="num">
                                      <p:cBhvr>
                                        <p:cTn id="3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1000"/>
                                        <p:tgtEl>
                                          <p:spTgt spid="2">
                                            <p:txEl>
                                              <p:pRg st="6" end="6"/>
                                            </p:txEl>
                                          </p:spTgt>
                                        </p:tgtEl>
                                      </p:cBhvr>
                                    </p:animEffect>
                                    <p:anim calcmode="lin" valueType="num">
                                      <p:cBhvr>
                                        <p:cTn id="41"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1000"/>
                                        <p:tgtEl>
                                          <p:spTgt spid="2">
                                            <p:txEl>
                                              <p:pRg st="7" end="7"/>
                                            </p:txEl>
                                          </p:spTgt>
                                        </p:tgtEl>
                                      </p:cBhvr>
                                    </p:animEffect>
                                    <p:anim calcmode="lin" valueType="num">
                                      <p:cBhvr>
                                        <p:cTn id="48"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199"/>
            <a:ext cx="8278578" cy="4833443"/>
          </a:xfrm>
        </p:spPr>
        <p:txBody>
          <a:bodyPr>
            <a:normAutofit lnSpcReduction="10000"/>
          </a:bodyPr>
          <a:lstStyle/>
          <a:p>
            <a:pPr lvl="1"/>
            <a:r>
              <a:rPr lang="en-AU" sz="2000" dirty="0" smtClean="0"/>
              <a:t>Project </a:t>
            </a:r>
            <a:r>
              <a:rPr lang="en-AU" sz="2000" dirty="0"/>
              <a:t>MEL plan/framework</a:t>
            </a:r>
            <a:endParaRPr lang="en-AU" sz="1800" dirty="0"/>
          </a:p>
          <a:p>
            <a:pPr lvl="1"/>
            <a:r>
              <a:rPr lang="en-AU" sz="2000" dirty="0"/>
              <a:t>Project implementation/work plan</a:t>
            </a:r>
            <a:endParaRPr lang="en-AU" sz="1800" dirty="0"/>
          </a:p>
          <a:p>
            <a:r>
              <a:rPr lang="en-AU" sz="1600" dirty="0"/>
              <a:t> </a:t>
            </a:r>
            <a:endParaRPr lang="en-AU" sz="1400" dirty="0"/>
          </a:p>
          <a:p>
            <a:r>
              <a:rPr lang="en-AU" sz="2000" dirty="0"/>
              <a:t>Consider:</a:t>
            </a:r>
            <a:endParaRPr lang="en-AU" sz="1800" dirty="0"/>
          </a:p>
          <a:p>
            <a:r>
              <a:rPr lang="en-AU" sz="2000" dirty="0"/>
              <a:t>-Sampling/ target selection</a:t>
            </a:r>
            <a:endParaRPr lang="en-AU" sz="1800" dirty="0"/>
          </a:p>
          <a:p>
            <a:r>
              <a:rPr lang="en-AU" sz="2000" dirty="0"/>
              <a:t>-Frequency</a:t>
            </a:r>
            <a:endParaRPr lang="en-AU" sz="1800" dirty="0"/>
          </a:p>
          <a:p>
            <a:r>
              <a:rPr lang="en-AU" sz="2000" dirty="0"/>
              <a:t>-Scale</a:t>
            </a:r>
            <a:endParaRPr lang="en-AU" sz="1800" dirty="0"/>
          </a:p>
          <a:p>
            <a:r>
              <a:rPr lang="en-AU" sz="2000" dirty="0"/>
              <a:t>-Timing</a:t>
            </a:r>
            <a:endParaRPr lang="en-AU" sz="1800" dirty="0"/>
          </a:p>
          <a:p>
            <a:r>
              <a:rPr lang="en-AU" sz="2000" dirty="0"/>
              <a:t> </a:t>
            </a:r>
            <a:endParaRPr lang="en-AU" sz="1800" dirty="0"/>
          </a:p>
          <a:p>
            <a:pPr lvl="0"/>
            <a:r>
              <a:rPr lang="en-AU" sz="2000" dirty="0"/>
              <a:t>Is it realistic?</a:t>
            </a:r>
            <a:endParaRPr lang="en-AU" sz="1800" dirty="0"/>
          </a:p>
          <a:p>
            <a:pPr lvl="0"/>
            <a:r>
              <a:rPr lang="en-AU" sz="2000" dirty="0"/>
              <a:t>How will it be resourced? </a:t>
            </a:r>
            <a:endParaRPr lang="en-AU" sz="1800" dirty="0"/>
          </a:p>
          <a:p>
            <a:pPr lvl="0"/>
            <a:r>
              <a:rPr lang="en-AU" sz="2000" dirty="0"/>
              <a:t>Who will lead/is responsible?</a:t>
            </a:r>
            <a:endParaRPr lang="en-AU" sz="1800" dirty="0"/>
          </a:p>
        </p:txBody>
      </p:sp>
      <p:sp>
        <p:nvSpPr>
          <p:cNvPr id="4" name="Slide Number Placeholder 3"/>
          <p:cNvSpPr>
            <a:spLocks noGrp="1"/>
          </p:cNvSpPr>
          <p:nvPr>
            <p:ph type="sldNum" sz="quarter" idx="12"/>
          </p:nvPr>
        </p:nvSpPr>
        <p:spPr/>
        <p:txBody>
          <a:bodyPr/>
          <a:lstStyle/>
          <a:p>
            <a:fld id="{CB2ABBFD-A820-4820-BB68-F332EB00880D}" type="slidenum">
              <a:rPr lang="en-GB" smtClean="0"/>
              <a:t>39</a:t>
            </a:fld>
            <a:endParaRPr lang="en-GB" dirty="0"/>
          </a:p>
        </p:txBody>
      </p:sp>
      <p:sp>
        <p:nvSpPr>
          <p:cNvPr id="5" name="Text Placeholder 4"/>
          <p:cNvSpPr>
            <a:spLocks noGrp="1"/>
          </p:cNvSpPr>
          <p:nvPr>
            <p:ph type="body" sz="quarter" idx="13"/>
          </p:nvPr>
        </p:nvSpPr>
        <p:spPr/>
        <p:txBody>
          <a:bodyPr/>
          <a:lstStyle/>
          <a:p>
            <a:r>
              <a:rPr lang="en-US" dirty="0" smtClean="0"/>
              <a:t>How will you and your project team integrate the GWMT into:</a:t>
            </a:r>
          </a:p>
        </p:txBody>
      </p:sp>
    </p:spTree>
    <p:extLst>
      <p:ext uri="{BB962C8B-B14F-4D97-AF65-F5344CB8AC3E}">
        <p14:creationId xmlns:p14="http://schemas.microsoft.com/office/powerpoint/2010/main" val="2074758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6136" y="1375200"/>
            <a:ext cx="8278578" cy="4525200"/>
          </a:xfrm>
        </p:spPr>
        <p:txBody>
          <a:bodyPr>
            <a:normAutofit/>
          </a:bodyPr>
          <a:lstStyle/>
          <a:p>
            <a:r>
              <a:rPr lang="en-AU" sz="1800" b="1" dirty="0"/>
              <a:t>Feel: </a:t>
            </a:r>
            <a:endParaRPr lang="en-AU" sz="1800" dirty="0"/>
          </a:p>
          <a:p>
            <a:pPr marL="285750" lvl="0" indent="-285750">
              <a:buFont typeface="Arial" panose="020B0604020202020204" pitchFamily="34" charset="0"/>
              <a:buChar char="•"/>
            </a:pPr>
            <a:r>
              <a:rPr lang="en-AU" sz="1800" dirty="0"/>
              <a:t>Confident in monitoring gender relations within WASH projects</a:t>
            </a:r>
          </a:p>
          <a:p>
            <a:pPr marL="285750" lvl="0" indent="-285750">
              <a:buFont typeface="Arial" panose="020B0604020202020204" pitchFamily="34" charset="0"/>
              <a:buChar char="•"/>
            </a:pPr>
            <a:r>
              <a:rPr lang="en-AU" sz="1800" dirty="0"/>
              <a:t>Confident to use the Gender and WASH Monitoring Tool in communities.</a:t>
            </a:r>
          </a:p>
          <a:p>
            <a:endParaRPr lang="en-AU" sz="1800" b="1" dirty="0" smtClean="0"/>
          </a:p>
          <a:p>
            <a:r>
              <a:rPr lang="en-AU" sz="1800" b="1" dirty="0" smtClean="0"/>
              <a:t>Do</a:t>
            </a:r>
            <a:r>
              <a:rPr lang="en-AU" sz="1800" b="1" dirty="0"/>
              <a:t>: </a:t>
            </a:r>
            <a:endParaRPr lang="en-AU" sz="1800" dirty="0"/>
          </a:p>
          <a:p>
            <a:pPr marL="285750" lvl="0" indent="-285750">
              <a:buFont typeface="Arial" panose="020B0604020202020204" pitchFamily="34" charset="0"/>
              <a:buChar char="•"/>
            </a:pPr>
            <a:r>
              <a:rPr lang="en-AU" sz="1800" dirty="0"/>
              <a:t>Practice facilitation skills using the tool within the group (training room)</a:t>
            </a:r>
          </a:p>
          <a:p>
            <a:pPr marL="285750" lvl="0" indent="-285750">
              <a:buFont typeface="Arial" panose="020B0604020202020204" pitchFamily="34" charset="0"/>
              <a:buChar char="•"/>
            </a:pPr>
            <a:r>
              <a:rPr lang="en-AU" sz="1800" dirty="0"/>
              <a:t>Observe and learn from others facilitating the tool in communities</a:t>
            </a:r>
          </a:p>
          <a:p>
            <a:pPr marL="285750" lvl="0" indent="-285750">
              <a:buFont typeface="Arial" panose="020B0604020202020204" pitchFamily="34" charset="0"/>
              <a:buChar char="•"/>
            </a:pPr>
            <a:r>
              <a:rPr lang="en-AU" sz="1800" dirty="0"/>
              <a:t>Be a part of a team to run the GWMT in a community</a:t>
            </a:r>
          </a:p>
          <a:p>
            <a:pPr marL="285750" lvl="0" indent="-285750">
              <a:buFont typeface="Arial" panose="020B0604020202020204" pitchFamily="34" charset="0"/>
              <a:buChar char="•"/>
            </a:pPr>
            <a:r>
              <a:rPr lang="en-AU" sz="1800" dirty="0"/>
              <a:t>Collate, analyse and use the results</a:t>
            </a:r>
          </a:p>
          <a:p>
            <a:pPr marL="285750" lvl="0" indent="-285750">
              <a:buFont typeface="Arial" panose="020B0604020202020204" pitchFamily="34" charset="0"/>
              <a:buChar char="•"/>
            </a:pPr>
            <a:r>
              <a:rPr lang="en-AU" sz="1800" dirty="0"/>
              <a:t>Develop an action plan for adaption and use of the GWMT within your project’s context.</a:t>
            </a:r>
          </a:p>
          <a:p>
            <a:endParaRPr lang="en-US" dirty="0" smtClean="0"/>
          </a:p>
        </p:txBody>
      </p:sp>
      <p:sp>
        <p:nvSpPr>
          <p:cNvPr id="4" name="Slide Number Placeholder 3"/>
          <p:cNvSpPr>
            <a:spLocks noGrp="1"/>
          </p:cNvSpPr>
          <p:nvPr>
            <p:ph type="sldNum" sz="quarter" idx="12"/>
          </p:nvPr>
        </p:nvSpPr>
        <p:spPr/>
        <p:txBody>
          <a:bodyPr/>
          <a:lstStyle/>
          <a:p>
            <a:fld id="{CB2ABBFD-A820-4820-BB68-F332EB00880D}" type="slidenum">
              <a:rPr lang="en-GB" smtClean="0"/>
              <a:t>4</a:t>
            </a:fld>
            <a:endParaRPr lang="en-GB" dirty="0"/>
          </a:p>
        </p:txBody>
      </p:sp>
      <p:sp>
        <p:nvSpPr>
          <p:cNvPr id="5" name="Text Placeholder 4"/>
          <p:cNvSpPr>
            <a:spLocks noGrp="1"/>
          </p:cNvSpPr>
          <p:nvPr>
            <p:ph type="body" sz="quarter" idx="13"/>
          </p:nvPr>
        </p:nvSpPr>
        <p:spPr/>
        <p:txBody>
          <a:bodyPr/>
          <a:lstStyle/>
          <a:p>
            <a:r>
              <a:rPr lang="en-US" dirty="0" smtClean="0"/>
              <a:t>Training objectives</a:t>
            </a:r>
          </a:p>
          <a:p>
            <a:pPr lvl="1"/>
            <a:r>
              <a:rPr lang="en-US" dirty="0" smtClean="0"/>
              <a:t>By the end of the training, you will:</a:t>
            </a:r>
            <a:endParaRPr lang="en-GB" dirty="0"/>
          </a:p>
        </p:txBody>
      </p:sp>
    </p:spTree>
    <p:extLst>
      <p:ext uri="{BB962C8B-B14F-4D97-AF65-F5344CB8AC3E}">
        <p14:creationId xmlns:p14="http://schemas.microsoft.com/office/powerpoint/2010/main" val="392660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1000"/>
                                        <p:tgtEl>
                                          <p:spTgt spid="2">
                                            <p:txEl>
                                              <p:pRg st="4" end="4"/>
                                            </p:txEl>
                                          </p:spTgt>
                                        </p:tgtEl>
                                      </p:cBhvr>
                                    </p:animEffect>
                                    <p:anim calcmode="lin" valueType="num">
                                      <p:cBhvr>
                                        <p:cTn id="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1000"/>
                                        <p:tgtEl>
                                          <p:spTgt spid="2">
                                            <p:txEl>
                                              <p:pRg st="5" end="5"/>
                                            </p:txEl>
                                          </p:spTgt>
                                        </p:tgtEl>
                                      </p:cBhvr>
                                    </p:animEffect>
                                    <p:anim calcmode="lin" valueType="num">
                                      <p:cBhvr>
                                        <p:cTn id="1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fade">
                                      <p:cBhvr>
                                        <p:cTn id="17" dur="1000"/>
                                        <p:tgtEl>
                                          <p:spTgt spid="2">
                                            <p:txEl>
                                              <p:pRg st="6" end="6"/>
                                            </p:txEl>
                                          </p:spTgt>
                                        </p:tgtEl>
                                      </p:cBhvr>
                                    </p:animEffect>
                                    <p:anim calcmode="lin" valueType="num">
                                      <p:cBhvr>
                                        <p:cTn id="18"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6" end="6"/>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Effect transition="in" filter="fade">
                                      <p:cBhvr>
                                        <p:cTn id="22" dur="1000"/>
                                        <p:tgtEl>
                                          <p:spTgt spid="2">
                                            <p:txEl>
                                              <p:pRg st="7" end="7"/>
                                            </p:txEl>
                                          </p:spTgt>
                                        </p:tgtEl>
                                      </p:cBhvr>
                                    </p:animEffect>
                                    <p:anim calcmode="lin" valueType="num">
                                      <p:cBhvr>
                                        <p:cTn id="23"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7" end="7"/>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fade">
                                      <p:cBhvr>
                                        <p:cTn id="27" dur="1000"/>
                                        <p:tgtEl>
                                          <p:spTgt spid="2">
                                            <p:txEl>
                                              <p:pRg st="8" end="8"/>
                                            </p:txEl>
                                          </p:spTgt>
                                        </p:tgtEl>
                                      </p:cBhvr>
                                    </p:animEffect>
                                    <p:anim calcmode="lin" valueType="num">
                                      <p:cBhvr>
                                        <p:cTn id="28"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8" end="8"/>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9" end="9"/>
                                            </p:txEl>
                                          </p:spTgt>
                                        </p:tgtEl>
                                        <p:attrNameLst>
                                          <p:attrName>style.visibility</p:attrName>
                                        </p:attrNameLst>
                                      </p:cBhvr>
                                      <p:to>
                                        <p:strVal val="visible"/>
                                      </p:to>
                                    </p:set>
                                    <p:animEffect transition="in" filter="fade">
                                      <p:cBhvr>
                                        <p:cTn id="32" dur="1000"/>
                                        <p:tgtEl>
                                          <p:spTgt spid="2">
                                            <p:txEl>
                                              <p:pRg st="9" end="9"/>
                                            </p:txEl>
                                          </p:spTgt>
                                        </p:tgtEl>
                                      </p:cBhvr>
                                    </p:animEffect>
                                    <p:anim calcmode="lin" valueType="num">
                                      <p:cBhvr>
                                        <p:cTn id="33"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AU" dirty="0" smtClean="0"/>
              <a:t>TO GET US STARTED ……….. </a:t>
            </a:r>
            <a:endParaRPr lang="en-AU" dirty="0"/>
          </a:p>
        </p:txBody>
      </p:sp>
      <p:sp>
        <p:nvSpPr>
          <p:cNvPr id="3" name="Text Placeholder 2"/>
          <p:cNvSpPr>
            <a:spLocks noGrp="1"/>
          </p:cNvSpPr>
          <p:nvPr>
            <p:ph type="body" sz="quarter" idx="10"/>
          </p:nvPr>
        </p:nvSpPr>
        <p:spPr/>
        <p:txBody>
          <a:bodyPr>
            <a:normAutofit fontScale="85000" lnSpcReduction="10000"/>
          </a:bodyPr>
          <a:lstStyle/>
          <a:p>
            <a:r>
              <a:rPr lang="en-AU" dirty="0" smtClean="0"/>
              <a:t> some key concepts &amp; Games </a:t>
            </a:r>
            <a:endParaRPr lang="en-AU" dirty="0"/>
          </a:p>
        </p:txBody>
      </p:sp>
    </p:spTree>
    <p:extLst>
      <p:ext uri="{BB962C8B-B14F-4D97-AF65-F5344CB8AC3E}">
        <p14:creationId xmlns:p14="http://schemas.microsoft.com/office/powerpoint/2010/main" val="9547558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Sex and Gender </a:t>
            </a:r>
            <a:endParaRPr lang="en-AU" dirty="0"/>
          </a:p>
        </p:txBody>
      </p:sp>
      <p:sp>
        <p:nvSpPr>
          <p:cNvPr id="3" name="Text Placeholder 2"/>
          <p:cNvSpPr>
            <a:spLocks noGrp="1"/>
          </p:cNvSpPr>
          <p:nvPr>
            <p:ph type="body" idx="1"/>
          </p:nvPr>
        </p:nvSpPr>
        <p:spPr/>
        <p:txBody>
          <a:bodyPr/>
          <a:lstStyle/>
          <a:p>
            <a:r>
              <a:rPr lang="en-US" dirty="0" smtClean="0"/>
              <a:t>Sex</a:t>
            </a:r>
            <a:endParaRPr lang="en-AU" dirty="0"/>
          </a:p>
        </p:txBody>
      </p:sp>
      <p:sp>
        <p:nvSpPr>
          <p:cNvPr id="4" name="Content Placeholder 3"/>
          <p:cNvSpPr>
            <a:spLocks noGrp="1"/>
          </p:cNvSpPr>
          <p:nvPr>
            <p:ph sz="half" idx="2"/>
          </p:nvPr>
        </p:nvSpPr>
        <p:spPr/>
        <p:txBody>
          <a:bodyPr/>
          <a:lstStyle/>
          <a:p>
            <a:r>
              <a:rPr lang="en-US" dirty="0" smtClean="0"/>
              <a:t>A </a:t>
            </a:r>
            <a:r>
              <a:rPr lang="en-US" dirty="0"/>
              <a:t>person’s biological status, which is typically categorized as male, female, </a:t>
            </a:r>
            <a:r>
              <a:rPr lang="en-US"/>
              <a:t>or </a:t>
            </a:r>
            <a:r>
              <a:rPr lang="en-US" smtClean="0"/>
              <a:t>intersex*</a:t>
            </a:r>
            <a:endParaRPr lang="en-US" dirty="0"/>
          </a:p>
          <a:p>
            <a:endParaRPr lang="en-AU" dirty="0"/>
          </a:p>
        </p:txBody>
      </p:sp>
      <p:sp>
        <p:nvSpPr>
          <p:cNvPr id="5" name="Text Placeholder 4"/>
          <p:cNvSpPr>
            <a:spLocks noGrp="1"/>
          </p:cNvSpPr>
          <p:nvPr>
            <p:ph type="body" sz="quarter" idx="3"/>
          </p:nvPr>
        </p:nvSpPr>
        <p:spPr/>
        <p:txBody>
          <a:bodyPr/>
          <a:lstStyle/>
          <a:p>
            <a:r>
              <a:rPr lang="en-AU" dirty="0" smtClean="0"/>
              <a:t>Gender </a:t>
            </a:r>
            <a:endParaRPr lang="en-AU" dirty="0"/>
          </a:p>
        </p:txBody>
      </p:sp>
      <p:sp>
        <p:nvSpPr>
          <p:cNvPr id="6" name="Content Placeholder 5"/>
          <p:cNvSpPr>
            <a:spLocks noGrp="1"/>
          </p:cNvSpPr>
          <p:nvPr>
            <p:ph sz="quarter" idx="4"/>
          </p:nvPr>
        </p:nvSpPr>
        <p:spPr/>
        <p:txBody>
          <a:bodyPr>
            <a:normAutofit/>
          </a:bodyPr>
          <a:lstStyle/>
          <a:p>
            <a:r>
              <a:rPr lang="en-US" dirty="0"/>
              <a:t>The socially and culturally constructed ideas of what it is to be male or female in a specific </a:t>
            </a:r>
            <a:r>
              <a:rPr lang="en-US" dirty="0" smtClean="0"/>
              <a:t>context</a:t>
            </a:r>
          </a:p>
          <a:p>
            <a:r>
              <a:rPr lang="en-US" dirty="0" smtClean="0"/>
              <a:t> For example: </a:t>
            </a:r>
          </a:p>
          <a:p>
            <a:r>
              <a:rPr lang="en-US" dirty="0" smtClean="0"/>
              <a:t>socially learned roles and responsibilities assigned to females and males in a given culture, time and place</a:t>
            </a:r>
          </a:p>
          <a:p>
            <a:r>
              <a:rPr lang="en-US" dirty="0" smtClean="0"/>
              <a:t>Learned behavior </a:t>
            </a:r>
          </a:p>
          <a:p>
            <a:r>
              <a:rPr lang="en-US" dirty="0" smtClean="0"/>
              <a:t>How men and women are perceived, expected to behave, or how they feel they are expected to behave, how they are valued        </a:t>
            </a:r>
            <a:endParaRPr lang="en-US" dirty="0"/>
          </a:p>
          <a:p>
            <a:endParaRPr lang="en-AU" dirty="0"/>
          </a:p>
        </p:txBody>
      </p:sp>
    </p:spTree>
    <p:extLst>
      <p:ext uri="{BB962C8B-B14F-4D97-AF65-F5344CB8AC3E}">
        <p14:creationId xmlns:p14="http://schemas.microsoft.com/office/powerpoint/2010/main" val="22473186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GENDER RELAY RULES</a:t>
            </a:r>
            <a:endParaRPr lang="en-AU" dirty="0"/>
          </a:p>
        </p:txBody>
      </p:sp>
      <p:sp>
        <p:nvSpPr>
          <p:cNvPr id="6" name="Content Placeholder 5"/>
          <p:cNvSpPr>
            <a:spLocks noGrp="1"/>
          </p:cNvSpPr>
          <p:nvPr>
            <p:ph idx="1"/>
          </p:nvPr>
        </p:nvSpPr>
        <p:spPr/>
        <p:txBody>
          <a:bodyPr>
            <a:normAutofit/>
          </a:bodyPr>
          <a:lstStyle/>
          <a:p>
            <a:pPr marL="457200" indent="-457200">
              <a:buFont typeface="Arial" panose="020B0604020202020204" pitchFamily="34" charset="0"/>
              <a:buChar char="•"/>
            </a:pPr>
            <a:r>
              <a:rPr lang="en-AU" sz="2800" dirty="0" smtClean="0"/>
              <a:t>Split into two teams of equal numbers </a:t>
            </a:r>
          </a:p>
          <a:p>
            <a:pPr marL="457200" indent="-457200">
              <a:buFont typeface="Arial" panose="020B0604020202020204" pitchFamily="34" charset="0"/>
              <a:buChar char="•"/>
            </a:pPr>
            <a:r>
              <a:rPr lang="en-AU" sz="2800" dirty="0" smtClean="0"/>
              <a:t>Each participant will take turns to run to the flipchart and write down one characteristic for men or women under the heading Sex or Gender </a:t>
            </a:r>
          </a:p>
          <a:p>
            <a:pPr marL="457200" indent="-457200">
              <a:buFont typeface="Arial" panose="020B0604020202020204" pitchFamily="34" charset="0"/>
              <a:buChar char="•"/>
            </a:pPr>
            <a:r>
              <a:rPr lang="en-AU" sz="2800" dirty="0" smtClean="0"/>
              <a:t>Your aim is for your team to get as many correct descriptions as possible in the time  </a:t>
            </a:r>
          </a:p>
          <a:p>
            <a:pPr marL="457200" indent="-457200">
              <a:buFont typeface="Arial" panose="020B0604020202020204" pitchFamily="34" charset="0"/>
              <a:buChar char="•"/>
            </a:pPr>
            <a:r>
              <a:rPr lang="en-AU" sz="2800" dirty="0" smtClean="0"/>
              <a:t>We will review the descriptions together and  agree the winning  team </a:t>
            </a:r>
          </a:p>
          <a:p>
            <a:r>
              <a:rPr lang="en-AU" sz="2800" dirty="0" smtClean="0"/>
              <a:t>      </a:t>
            </a:r>
            <a:endParaRPr lang="en-AU" sz="2800" dirty="0"/>
          </a:p>
        </p:txBody>
      </p:sp>
    </p:spTree>
    <p:extLst>
      <p:ext uri="{BB962C8B-B14F-4D97-AF65-F5344CB8AC3E}">
        <p14:creationId xmlns:p14="http://schemas.microsoft.com/office/powerpoint/2010/main" val="197476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GENDER RELAY </a:t>
            </a:r>
            <a:endParaRPr lang="en-AU" dirty="0"/>
          </a:p>
        </p:txBody>
      </p:sp>
      <p:sp>
        <p:nvSpPr>
          <p:cNvPr id="3" name="Text Placeholder 2"/>
          <p:cNvSpPr>
            <a:spLocks noGrp="1"/>
          </p:cNvSpPr>
          <p:nvPr>
            <p:ph type="body" idx="1"/>
          </p:nvPr>
        </p:nvSpPr>
        <p:spPr/>
        <p:txBody>
          <a:bodyPr/>
          <a:lstStyle/>
          <a:p>
            <a:r>
              <a:rPr lang="en-AU" dirty="0" smtClean="0"/>
              <a:t>SEX</a:t>
            </a:r>
            <a:endParaRPr lang="en-AU" dirty="0"/>
          </a:p>
        </p:txBody>
      </p:sp>
      <p:graphicFrame>
        <p:nvGraphicFramePr>
          <p:cNvPr id="7" name="Content Placeholder 6"/>
          <p:cNvGraphicFramePr>
            <a:graphicFrameLocks noGrp="1"/>
          </p:cNvGraphicFramePr>
          <p:nvPr>
            <p:ph sz="half" idx="2"/>
            <p:extLst/>
          </p:nvPr>
        </p:nvGraphicFramePr>
        <p:xfrm>
          <a:off x="695325" y="2736056"/>
          <a:ext cx="3868342" cy="2745446"/>
        </p:xfrm>
        <a:graphic>
          <a:graphicData uri="http://schemas.openxmlformats.org/drawingml/2006/table">
            <a:tbl>
              <a:tblPr firstRow="1" bandRow="1">
                <a:tableStyleId>{5C22544A-7EE6-4342-B048-85BDC9FD1C3A}</a:tableStyleId>
              </a:tblPr>
              <a:tblGrid>
                <a:gridCol w="1934171">
                  <a:extLst>
                    <a:ext uri="{9D8B030D-6E8A-4147-A177-3AD203B41FA5}">
                      <a16:colId xmlns:a16="http://schemas.microsoft.com/office/drawing/2014/main" val="2908917091"/>
                    </a:ext>
                  </a:extLst>
                </a:gridCol>
                <a:gridCol w="1934171">
                  <a:extLst>
                    <a:ext uri="{9D8B030D-6E8A-4147-A177-3AD203B41FA5}">
                      <a16:colId xmlns:a16="http://schemas.microsoft.com/office/drawing/2014/main" val="3750934977"/>
                    </a:ext>
                  </a:extLst>
                </a:gridCol>
              </a:tblGrid>
              <a:tr h="331585">
                <a:tc>
                  <a:txBody>
                    <a:bodyPr/>
                    <a:lstStyle/>
                    <a:p>
                      <a:r>
                        <a:rPr lang="en-AU" sz="1400" dirty="0" smtClean="0"/>
                        <a:t>MEN </a:t>
                      </a:r>
                      <a:endParaRPr lang="en-AU" sz="1400" dirty="0"/>
                    </a:p>
                  </a:txBody>
                  <a:tcPr marL="68580" marR="68580" marT="34290" marB="34290"/>
                </a:tc>
                <a:tc>
                  <a:txBody>
                    <a:bodyPr/>
                    <a:lstStyle/>
                    <a:p>
                      <a:r>
                        <a:rPr lang="en-AU" sz="1400" dirty="0" smtClean="0"/>
                        <a:t>WOMEN </a:t>
                      </a:r>
                      <a:endParaRPr lang="en-AU" sz="1400" dirty="0"/>
                    </a:p>
                  </a:txBody>
                  <a:tcPr marL="68580" marR="68580" marT="34290" marB="34290"/>
                </a:tc>
                <a:extLst>
                  <a:ext uri="{0D108BD9-81ED-4DB2-BD59-A6C34878D82A}">
                    <a16:rowId xmlns:a16="http://schemas.microsoft.com/office/drawing/2014/main" val="3428879072"/>
                  </a:ext>
                </a:extLst>
              </a:tr>
              <a:tr h="2413861">
                <a:tc>
                  <a:txBody>
                    <a:bodyPr/>
                    <a:lstStyle/>
                    <a:p>
                      <a:endParaRPr lang="en-AU" sz="1400" dirty="0"/>
                    </a:p>
                  </a:txBody>
                  <a:tcPr marL="68580" marR="68580" marT="34290" marB="34290"/>
                </a:tc>
                <a:tc>
                  <a:txBody>
                    <a:bodyPr/>
                    <a:lstStyle/>
                    <a:p>
                      <a:r>
                        <a:rPr lang="en-AU" sz="1400" dirty="0" smtClean="0"/>
                        <a:t>Give birth </a:t>
                      </a:r>
                      <a:endParaRPr lang="en-AU" sz="1400" dirty="0"/>
                    </a:p>
                  </a:txBody>
                  <a:tcPr marL="68580" marR="68580" marT="34290" marB="34290"/>
                </a:tc>
                <a:extLst>
                  <a:ext uri="{0D108BD9-81ED-4DB2-BD59-A6C34878D82A}">
                    <a16:rowId xmlns:a16="http://schemas.microsoft.com/office/drawing/2014/main" val="1532150705"/>
                  </a:ext>
                </a:extLst>
              </a:tr>
            </a:tbl>
          </a:graphicData>
        </a:graphic>
      </p:graphicFrame>
      <p:sp>
        <p:nvSpPr>
          <p:cNvPr id="5" name="Text Placeholder 4"/>
          <p:cNvSpPr>
            <a:spLocks noGrp="1"/>
          </p:cNvSpPr>
          <p:nvPr>
            <p:ph type="body" sz="quarter" idx="3"/>
          </p:nvPr>
        </p:nvSpPr>
        <p:spPr/>
        <p:txBody>
          <a:bodyPr/>
          <a:lstStyle/>
          <a:p>
            <a:r>
              <a:rPr lang="en-AU" dirty="0" smtClean="0"/>
              <a:t>GENDER </a:t>
            </a:r>
            <a:endParaRPr lang="en-AU" dirty="0"/>
          </a:p>
        </p:txBody>
      </p:sp>
      <p:graphicFrame>
        <p:nvGraphicFramePr>
          <p:cNvPr id="8" name="Content Placeholder 7"/>
          <p:cNvGraphicFramePr>
            <a:graphicFrameLocks noGrp="1"/>
          </p:cNvGraphicFramePr>
          <p:nvPr>
            <p:ph sz="quarter" idx="4"/>
            <p:extLst/>
          </p:nvPr>
        </p:nvGraphicFramePr>
        <p:xfrm>
          <a:off x="4629150" y="2736056"/>
          <a:ext cx="3887392" cy="2745446"/>
        </p:xfrm>
        <a:graphic>
          <a:graphicData uri="http://schemas.openxmlformats.org/drawingml/2006/table">
            <a:tbl>
              <a:tblPr firstRow="1" bandRow="1">
                <a:tableStyleId>{5C22544A-7EE6-4342-B048-85BDC9FD1C3A}</a:tableStyleId>
              </a:tblPr>
              <a:tblGrid>
                <a:gridCol w="1943696">
                  <a:extLst>
                    <a:ext uri="{9D8B030D-6E8A-4147-A177-3AD203B41FA5}">
                      <a16:colId xmlns:a16="http://schemas.microsoft.com/office/drawing/2014/main" val="4089963491"/>
                    </a:ext>
                  </a:extLst>
                </a:gridCol>
                <a:gridCol w="1943696">
                  <a:extLst>
                    <a:ext uri="{9D8B030D-6E8A-4147-A177-3AD203B41FA5}">
                      <a16:colId xmlns:a16="http://schemas.microsoft.com/office/drawing/2014/main" val="3444601155"/>
                    </a:ext>
                  </a:extLst>
                </a:gridCol>
              </a:tblGrid>
              <a:tr h="345428">
                <a:tc>
                  <a:txBody>
                    <a:bodyPr/>
                    <a:lstStyle/>
                    <a:p>
                      <a:r>
                        <a:rPr lang="en-AU" sz="1400" dirty="0" smtClean="0"/>
                        <a:t>MEN</a:t>
                      </a:r>
                      <a:endParaRPr lang="en-AU" sz="1400" dirty="0"/>
                    </a:p>
                  </a:txBody>
                  <a:tcPr marL="68580" marR="68580" marT="34290" marB="34290"/>
                </a:tc>
                <a:tc>
                  <a:txBody>
                    <a:bodyPr/>
                    <a:lstStyle/>
                    <a:p>
                      <a:r>
                        <a:rPr lang="en-AU" sz="1400" dirty="0" smtClean="0"/>
                        <a:t>WOMEN</a:t>
                      </a:r>
                      <a:endParaRPr lang="en-AU" sz="1400" dirty="0"/>
                    </a:p>
                  </a:txBody>
                  <a:tcPr marL="68580" marR="68580" marT="34290" marB="34290"/>
                </a:tc>
                <a:extLst>
                  <a:ext uri="{0D108BD9-81ED-4DB2-BD59-A6C34878D82A}">
                    <a16:rowId xmlns:a16="http://schemas.microsoft.com/office/drawing/2014/main" val="553122285"/>
                  </a:ext>
                </a:extLst>
              </a:tr>
              <a:tr h="2400018">
                <a:tc>
                  <a:txBody>
                    <a:bodyPr/>
                    <a:lstStyle/>
                    <a:p>
                      <a:r>
                        <a:rPr lang="en-AU" sz="1400" dirty="0" smtClean="0"/>
                        <a:t>Head of household  </a:t>
                      </a:r>
                      <a:endParaRPr lang="en-AU" sz="1400" dirty="0"/>
                    </a:p>
                  </a:txBody>
                  <a:tcPr marL="68580" marR="68580" marT="34290" marB="34290"/>
                </a:tc>
                <a:tc>
                  <a:txBody>
                    <a:bodyPr/>
                    <a:lstStyle/>
                    <a:p>
                      <a:endParaRPr lang="en-AU" sz="1400" dirty="0"/>
                    </a:p>
                  </a:txBody>
                  <a:tcPr marL="68580" marR="68580" marT="34290" marB="34290"/>
                </a:tc>
                <a:extLst>
                  <a:ext uri="{0D108BD9-81ED-4DB2-BD59-A6C34878D82A}">
                    <a16:rowId xmlns:a16="http://schemas.microsoft.com/office/drawing/2014/main" val="449802122"/>
                  </a:ext>
                </a:extLst>
              </a:tr>
            </a:tbl>
          </a:graphicData>
        </a:graphic>
      </p:graphicFrame>
    </p:spTree>
    <p:extLst>
      <p:ext uri="{BB962C8B-B14F-4D97-AF65-F5344CB8AC3E}">
        <p14:creationId xmlns:p14="http://schemas.microsoft.com/office/powerpoint/2010/main" val="3085622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Sex and gender KAHOOT  Rules </a:t>
            </a:r>
            <a:endParaRPr lang="en-AU" dirty="0"/>
          </a:p>
        </p:txBody>
      </p:sp>
      <p:sp>
        <p:nvSpPr>
          <p:cNvPr id="3" name="Content Placeholder 2"/>
          <p:cNvSpPr>
            <a:spLocks noGrp="1"/>
          </p:cNvSpPr>
          <p:nvPr>
            <p:ph idx="1"/>
          </p:nvPr>
        </p:nvSpPr>
        <p:spPr>
          <a:xfrm>
            <a:off x="356135" y="1375200"/>
            <a:ext cx="8402854" cy="5333608"/>
          </a:xfrm>
        </p:spPr>
        <p:txBody>
          <a:bodyPr>
            <a:normAutofit fontScale="92500" lnSpcReduction="10000"/>
          </a:bodyPr>
          <a:lstStyle/>
          <a:p>
            <a:r>
              <a:rPr lang="en-AU" sz="2200" dirty="0" smtClean="0"/>
              <a:t>Use mobile phone to access  </a:t>
            </a:r>
            <a:r>
              <a:rPr lang="en-AU" sz="2200" dirty="0" err="1" smtClean="0"/>
              <a:t>Kahoot</a:t>
            </a:r>
            <a:r>
              <a:rPr lang="en-AU" sz="2200" dirty="0" smtClean="0"/>
              <a:t> and give yourself a player name </a:t>
            </a:r>
          </a:p>
          <a:p>
            <a:pPr lvl="0"/>
            <a:r>
              <a:rPr lang="en-AU" sz="2200" dirty="0" smtClean="0"/>
              <a:t>60 seconds per question </a:t>
            </a:r>
          </a:p>
          <a:p>
            <a:endParaRPr lang="en-AU" sz="2200" u="sng" dirty="0" smtClean="0"/>
          </a:p>
          <a:p>
            <a:r>
              <a:rPr lang="en-AU" sz="2200" u="sng" dirty="0"/>
              <a:t>Questions  (hide) </a:t>
            </a:r>
          </a:p>
          <a:p>
            <a:pPr lvl="0"/>
            <a:r>
              <a:rPr lang="en-AU" sz="2200" dirty="0"/>
              <a:t>Women have menstrual hygiene needs</a:t>
            </a:r>
          </a:p>
          <a:p>
            <a:pPr lvl="0"/>
            <a:r>
              <a:rPr lang="en-AU" sz="2200" dirty="0"/>
              <a:t>Women collect water for household needs </a:t>
            </a:r>
          </a:p>
          <a:p>
            <a:pPr lvl="0"/>
            <a:r>
              <a:rPr lang="en-AU" sz="2200" dirty="0"/>
              <a:t>Men make decisions about acquiring a toilet for their household</a:t>
            </a:r>
          </a:p>
          <a:p>
            <a:pPr lvl="0"/>
            <a:r>
              <a:rPr lang="en-AU" sz="2200" dirty="0"/>
              <a:t>Women are responsible for household WASH work and caring responsibilities</a:t>
            </a:r>
          </a:p>
          <a:p>
            <a:pPr lvl="0"/>
            <a:r>
              <a:rPr lang="en-AU" sz="2200" dirty="0"/>
              <a:t>Men are community leaders and decision makers </a:t>
            </a:r>
          </a:p>
          <a:p>
            <a:pPr lvl="0"/>
            <a:r>
              <a:rPr lang="en-AU" sz="2200" dirty="0"/>
              <a:t>Women give birth </a:t>
            </a:r>
            <a:r>
              <a:rPr lang="en-AU" sz="2000" dirty="0"/>
              <a:t>   </a:t>
            </a:r>
          </a:p>
          <a:p>
            <a:r>
              <a:rPr lang="en-AU" sz="4000" dirty="0" smtClean="0"/>
              <a:t> </a:t>
            </a:r>
          </a:p>
          <a:p>
            <a:endParaRPr lang="en-AU" dirty="0"/>
          </a:p>
        </p:txBody>
      </p:sp>
    </p:spTree>
    <p:extLst>
      <p:ext uri="{BB962C8B-B14F-4D97-AF65-F5344CB8AC3E}">
        <p14:creationId xmlns:p14="http://schemas.microsoft.com/office/powerpoint/2010/main" val="39346228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lan International - Powerpoint1">
      <a:dk1>
        <a:srgbClr val="585858"/>
      </a:dk1>
      <a:lt1>
        <a:sysClr val="window" lastClr="FFFFFF"/>
      </a:lt1>
      <a:dk2>
        <a:srgbClr val="000000"/>
      </a:dk2>
      <a:lt2>
        <a:srgbClr val="E6E6E4"/>
      </a:lt2>
      <a:accent1>
        <a:srgbClr val="0072CE"/>
      </a:accent1>
      <a:accent2>
        <a:srgbClr val="E1DE0A"/>
      </a:accent2>
      <a:accent3>
        <a:srgbClr val="00824B"/>
      </a:accent3>
      <a:accent4>
        <a:srgbClr val="F0C300"/>
      </a:accent4>
      <a:accent5>
        <a:srgbClr val="98D7F0"/>
      </a:accent5>
      <a:accent6>
        <a:srgbClr val="8C84B9"/>
      </a:accent6>
      <a:hlink>
        <a:srgbClr val="0072CE"/>
      </a:hlink>
      <a:folHlink>
        <a:srgbClr val="98D7F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1200" dirty="0" smtClean="0"/>
        </a:defPPr>
      </a:lstStyle>
    </a:txDef>
  </a:objectDefaults>
  <a:extraClrSchemeLst/>
  <a:extLst>
    <a:ext uri="{05A4C25C-085E-4340-85A3-A5531E510DB2}">
      <thm15:themeFamily xmlns:thm15="http://schemas.microsoft.com/office/thememl/2012/main" name="GLO-Plan_PowerPoint_Template-FInal-IO-Eng-may16 [Read-Only]" id="{B5F6BA2D-E3CA-47D9-86C2-233469DCA80C}" vid="{340A2D83-47FC-4B20-8EAB-11AE38B6C1E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Plan Core Document Content Type" ma:contentTypeID="0x010100EDA1ED0CC29E40D1BD7FFB599015EB280024B8CC613753184094CBE969C298E20E" ma:contentTypeVersion="29" ma:contentTypeDescription="Plan Core Document Content Type" ma:contentTypeScope="" ma:versionID="eea53688782e29df6fafc11c8be9960f">
  <xsd:schema xmlns:xsd="http://www.w3.org/2001/XMLSchema" xmlns:xs="http://www.w3.org/2001/XMLSchema" xmlns:p="http://schemas.microsoft.com/office/2006/metadata/properties" xmlns:ns1="http://schemas.microsoft.com/sharepoint/v3" xmlns:ns2="abd790a8-4060-4d86-a330-db469739327f" xmlns:ns3="0d05f0d1-de04-45e0-a7e1-2f9d05b983ee" targetNamespace="http://schemas.microsoft.com/office/2006/metadata/properties" ma:root="true" ma:fieldsID="b47549e56e0e61f202f2f51d35a44ddc" ns1:_="" ns2:_="" ns3:_="">
    <xsd:import namespace="http://schemas.microsoft.com/sharepoint/v3"/>
    <xsd:import namespace="abd790a8-4060-4d86-a330-db469739327f"/>
    <xsd:import namespace="0d05f0d1-de04-45e0-a7e1-2f9d05b983ee"/>
    <xsd:element name="properties">
      <xsd:complexType>
        <xsd:sequence>
          <xsd:element name="documentManagement">
            <xsd:complexType>
              <xsd:all>
                <xsd:element ref="ns2:PlanDocumentDate"/>
                <xsd:element ref="ns1:Language" minOccurs="0"/>
                <xsd:element ref="ns2:PlanDocumentCountry" minOccurs="0"/>
                <xsd:element ref="ns2:PlanDocumentStatus" minOccurs="0"/>
                <xsd:element ref="ns2:PlanConfidentiality"/>
                <xsd:element ref="ns2:PlanOwnership"/>
                <xsd:element ref="ns2:PlanWorkAreas" minOccurs="0"/>
                <xsd:element ref="ns2:PlanRegionsTaxHTField0" minOccurs="0"/>
                <xsd:element ref="ns2:PlanDocumentTypesTaxHTField0" minOccurs="0"/>
                <xsd:element ref="ns3:TaxCatchAll" minOccurs="0"/>
                <xsd:element ref="ns2:PlanKeywordsTaxHTField0" minOccurs="0"/>
                <xsd:element ref="ns3:TaxCatchAllLabel" minOccurs="0"/>
                <xsd:element ref="ns2:Document" minOccurs="0"/>
                <xsd:element ref="ns2:File_x0020_format" minOccurs="0"/>
                <xsd:element ref="ns3:i517497ae73a48dd98943626454fd50b"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3" nillable="true" ma:displayName="Language" ma:default="English" ma:description="Please select the language in which the document is written." ma:format="Dropdown" ma:internalName="Language" ma:readOnly="false">
      <xsd:simpleType>
        <xsd:union memberTypes="dms:Text">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abd790a8-4060-4d86-a330-db469739327f" elementFormDefault="qualified">
    <xsd:import namespace="http://schemas.microsoft.com/office/2006/documentManagement/types"/>
    <xsd:import namespace="http://schemas.microsoft.com/office/infopath/2007/PartnerControls"/>
    <xsd:element name="PlanDocumentDate" ma:index="2" ma:displayName="Document Creation Date" ma:description="Please enter the date the document was created NOT today's date." ma:format="DateOnly" ma:internalName="PlanDocumentDate" ma:readOnly="false">
      <xsd:simpleType>
        <xsd:restriction base="dms:DateTime"/>
      </xsd:simpleType>
    </xsd:element>
    <xsd:element name="PlanDocumentCountry" ma:index="4" nillable="true" ma:displayName="Country" ma:list="65c3f958-436a-4608-8f57-42055a4a987d" ma:internalName="PlanDocumentCountry" ma:showField="Title" ma:web="0d05f0d1-de04-45e0-a7e1-2f9d05b983ee">
      <xsd:complexType>
        <xsd:complexContent>
          <xsd:extension base="dms:MultiChoiceLookup">
            <xsd:sequence>
              <xsd:element name="Value" type="dms:Lookup" maxOccurs="unbounded" minOccurs="0" nillable="true"/>
            </xsd:sequence>
          </xsd:extension>
        </xsd:complexContent>
      </xsd:complexType>
    </xsd:element>
    <xsd:element name="PlanDocumentStatus" ma:index="5" nillable="true" ma:displayName="Document Status" ma:default="Final" ma:description="Please specific whether the document is a draft, final draft, final approved document or an archive document." ma:format="Dropdown" ma:internalName="PlanDocumentStatus" ma:readOnly="false">
      <xsd:simpleType>
        <xsd:restriction base="dms:Choice">
          <xsd:enumeration value="Arch"/>
          <xsd:enumeration value="Draft"/>
          <xsd:enumeration value="Final Draft"/>
          <xsd:enumeration value="Final"/>
        </xsd:restriction>
      </xsd:simpleType>
    </xsd:element>
    <xsd:element name="PlanConfidentiality" ma:index="6" ma:displayName="Confidentiality" ma:default="Open" ma:description="Please specify whether the document is open and accessible to all staff or is closed/confidential." ma:format="Dropdown" ma:internalName="PlanConfidentiality" ma:readOnly="false">
      <xsd:simpleType>
        <xsd:restriction base="dms:Choice">
          <xsd:enumeration value="Open"/>
          <xsd:enumeration value="Confidential"/>
        </xsd:restriction>
      </xsd:simpleType>
    </xsd:element>
    <xsd:element name="PlanOwnership" ma:index="7" ma:displayName="Ownership" ma:default="Plan" ma:format="Dropdown" ma:internalName="PlanOwnership">
      <xsd:simpleType>
        <xsd:restriction base="dms:Choice">
          <xsd:enumeration value="Plan"/>
          <xsd:enumeration value="Non Plan"/>
        </xsd:restriction>
      </xsd:simpleType>
    </xsd:element>
    <xsd:element name="PlanWorkAreas" ma:index="17" nillable="true" ma:displayName="Work Areas" ma:description="This refers to the Plan International department or work area that owns the document." ma:hidden="true" ma:internalName="PlanWorkAreas" ma:readOnly="false">
      <xsd:complexType>
        <xsd:complexContent>
          <xsd:extension base="dms:MultiChoice">
            <xsd:sequence>
              <xsd:element name="Value" maxOccurs="unbounded" minOccurs="0" nillable="true">
                <xsd:simpleType>
                  <xsd:restriction base="dms:Choice">
                    <xsd:enumeration value="Child Protection Policy"/>
                    <xsd:enumeration value="Communications"/>
                    <xsd:enumeration value="Disaster Risk Management"/>
                    <xsd:enumeration value="Finance"/>
                    <xsd:enumeration value="Global Assurance"/>
                    <xsd:enumeration value="Individual Giving/Sponsorship"/>
                    <xsd:enumeration value="Institutional Funding/Grants"/>
                    <xsd:enumeration value="Human Resources"/>
                    <xsd:enumeration value="IT"/>
                    <xsd:enumeration value="Legal and Governance"/>
                    <xsd:enumeration value="Marketing and Business Dev"/>
                    <xsd:enumeration value="Other"/>
                    <xsd:enumeration value="Plan-Wide"/>
                    <xsd:enumeration value="Programme"/>
                    <xsd:enumeration value="Procurement"/>
                    <xsd:enumeration value="Risk Management"/>
                    <xsd:enumeration value="Security"/>
                  </xsd:restriction>
                </xsd:simpleType>
              </xsd:element>
            </xsd:sequence>
          </xsd:extension>
        </xsd:complexContent>
      </xsd:complexType>
    </xsd:element>
    <xsd:element name="PlanRegionsTaxHTField0" ma:index="18" ma:taxonomy="true" ma:internalName="PlanRegionsTaxHTField0" ma:taxonomyFieldName="PlanRegions" ma:displayName="Plan Regions" ma:readOnly="false" ma:default="" ma:fieldId="{bbea32a8-92b3-4dce-a6a5-0dd3bc9546ab}" ma:taxonomyMulti="true" ma:sspId="7c8c3aeb-66a8-450a-92de-7fdfd18cf00c" ma:termSetId="457300ed-ead7-4c54-a8e2-086919c7596f" ma:anchorId="00000000-0000-0000-0000-000000000000" ma:open="false" ma:isKeyword="false">
      <xsd:complexType>
        <xsd:sequence>
          <xsd:element ref="pc:Terms" minOccurs="0" maxOccurs="1"/>
        </xsd:sequence>
      </xsd:complexType>
    </xsd:element>
    <xsd:element name="PlanDocumentTypesTaxHTField0" ma:index="19" ma:taxonomy="true" ma:internalName="PlanDocumentTypesTaxHTField0" ma:taxonomyFieldName="PlanDocumentType" ma:displayName="Document Type" ma:default="" ma:fieldId="{cbfd5309-cdbd-4ae0-acc5-e09aa4238f4f}" ma:sspId="7c8c3aeb-66a8-450a-92de-7fdfd18cf00c" ma:termSetId="8c8f6348-1575-488d-85f7-2a37e9ed3d0a" ma:anchorId="00000000-0000-0000-0000-000000000000" ma:open="false" ma:isKeyword="false">
      <xsd:complexType>
        <xsd:sequence>
          <xsd:element ref="pc:Terms" minOccurs="0" maxOccurs="1"/>
        </xsd:sequence>
      </xsd:complexType>
    </xsd:element>
    <xsd:element name="PlanKeywordsTaxHTField0" ma:index="21" nillable="true" ma:taxonomy="true" ma:internalName="PlanKeywordsTaxHTField0" ma:taxonomyFieldName="PlanKeywords" ma:displayName="Keywords" ma:readOnly="false" ma:default="" ma:fieldId="{7d94941a-b447-41c3-9c38-bfbcb34a57fd}" ma:taxonomyMulti="true" ma:sspId="7c8c3aeb-66a8-450a-92de-7fdfd18cf00c" ma:termSetId="35cb62ca-4b10-4647-98a9-2541d6d98258" ma:anchorId="00000000-0000-0000-0000-000000000000" ma:open="false" ma:isKeyword="false">
      <xsd:complexType>
        <xsd:sequence>
          <xsd:element ref="pc:Terms" minOccurs="0" maxOccurs="1"/>
        </xsd:sequence>
      </xsd:complexType>
    </xsd:element>
    <xsd:element name="Document" ma:index="24" nillable="true" ma:displayName="Document" ma:default="Agenda" ma:format="Dropdown" ma:internalName="Document">
      <xsd:simpleType>
        <xsd:restriction base="dms:Choice">
          <xsd:enumeration value="Agenda"/>
          <xsd:enumeration value="Document"/>
          <xsd:enumeration value="Graphic Elements"/>
          <xsd:enumeration value="Letter"/>
          <xsd:enumeration value="Minutes"/>
          <xsd:enumeration value="Newsletter"/>
          <xsd:enumeration value="Policy"/>
          <xsd:enumeration value="Poster"/>
          <xsd:enumeration value="PowerPoint"/>
          <xsd:enumeration value="Press release (1 page)"/>
          <xsd:enumeration value="Press release (2 pages)"/>
          <xsd:enumeration value="Report"/>
          <xsd:enumeration value="Success story"/>
          <xsd:enumeration value="OTHER"/>
        </xsd:restriction>
      </xsd:simpleType>
    </xsd:element>
    <xsd:element name="File_x0020_format" ma:index="25" nillable="true" ma:displayName="File format" ma:default="Microsoft Word" ma:format="Dropdown" ma:internalName="File_x0020_format">
      <xsd:simpleType>
        <xsd:restriction base="dms:Choice">
          <xsd:enumeration value="Microsoft Word"/>
          <xsd:enumeration value="Microsoft PowerPoint"/>
          <xsd:enumeration value="PDF"/>
          <xsd:enumeration value="WinZip"/>
        </xsd:restriction>
      </xsd:simpleType>
    </xsd:element>
  </xsd:schema>
  <xsd:schema xmlns:xsd="http://www.w3.org/2001/XMLSchema" xmlns:xs="http://www.w3.org/2001/XMLSchema" xmlns:dms="http://schemas.microsoft.com/office/2006/documentManagement/types" xmlns:pc="http://schemas.microsoft.com/office/infopath/2007/PartnerControls" targetNamespace="0d05f0d1-de04-45e0-a7e1-2f9d05b983ee"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b90d83d3-aed9-4ec3-a534-f7cce60d36a3}" ma:internalName="TaxCatchAll" ma:showField="CatchAllData" ma:web="0d05f0d1-de04-45e0-a7e1-2f9d05b983ee">
      <xsd:complexType>
        <xsd:complexContent>
          <xsd:extension base="dms:MultiChoiceLookup">
            <xsd:sequence>
              <xsd:element name="Value" type="dms:Lookup" maxOccurs="unbounded" minOccurs="0" nillable="true"/>
            </xsd:sequence>
          </xsd:extension>
        </xsd:complexContent>
      </xsd:complexType>
    </xsd:element>
    <xsd:element name="TaxCatchAllLabel" ma:index="22" nillable="true" ma:displayName="Taxonomy Catch All Column1" ma:hidden="true" ma:list="{b90d83d3-aed9-4ec3-a534-f7cce60d36a3}" ma:internalName="TaxCatchAllLabel" ma:readOnly="true" ma:showField="CatchAllDataLabel" ma:web="0d05f0d1-de04-45e0-a7e1-2f9d05b983ee">
      <xsd:complexType>
        <xsd:complexContent>
          <xsd:extension base="dms:MultiChoiceLookup">
            <xsd:sequence>
              <xsd:element name="Value" type="dms:Lookup" maxOccurs="unbounded" minOccurs="0" nillable="true"/>
            </xsd:sequence>
          </xsd:extension>
        </xsd:complexContent>
      </xsd:complexType>
    </xsd:element>
    <xsd:element name="i517497ae73a48dd98943626454fd50b" ma:index="26" nillable="true" ma:taxonomy="true" ma:internalName="i517497ae73a48dd98943626454fd50b" ma:taxonomyFieldName="Plan_x0020_Work_x0020_Areas" ma:displayName="Plan Work Areas" ma:readOnly="false" ma:default="" ma:fieldId="{2517497a-e73a-48dd-9894-3626454fd50b}" ma:sspId="7c8c3aeb-66a8-450a-92de-7fdfd18cf00c" ma:termSetId="ebb02785-29d3-48c1-aaa6-2d2f59514912" ma:anchorId="00000000-0000-0000-0000-000000000000" ma:open="false" ma:isKeyword="false">
      <xsd:complexType>
        <xsd:sequence>
          <xsd:element ref="pc:Terms" minOccurs="0" maxOccurs="1"/>
        </xsd:sequence>
      </xsd:complexType>
    </xsd:element>
    <xsd:element name="_dlc_DocId" ma:index="27" nillable="true" ma:displayName="Document ID Value" ma:description="The value of the document ID assigned to this item." ma:internalName="_dlc_DocId" ma:readOnly="true">
      <xsd:simpleType>
        <xsd:restriction base="dms:Text"/>
      </xsd:simpleType>
    </xsd:element>
    <xsd:element name="_dlc_DocIdUrl" ma:index="2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9"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lanDocumentDate xmlns="abd790a8-4060-4d86-a330-db469739327f">2016-05-17T23:00:00+00:00</PlanDocumentDate>
    <Language xmlns="http://schemas.microsoft.com/sharepoint/v3">English</Language>
    <PlanDocumentCountry xmlns="abd790a8-4060-4d86-a330-db469739327f">
      <Value>72</Value>
    </PlanDocumentCountry>
    <PlanOwnership xmlns="abd790a8-4060-4d86-a330-db469739327f">Plan</PlanOwnership>
    <PlanDocumentTypesTaxHTField0 xmlns="abd790a8-4060-4d86-a330-db469739327f">
      <Terms xmlns="http://schemas.microsoft.com/office/infopath/2007/PartnerControls">
        <TermInfo xmlns="http://schemas.microsoft.com/office/infopath/2007/PartnerControls">
          <TermName xmlns="http://schemas.microsoft.com/office/infopath/2007/PartnerControls">Template</TermName>
          <TermId xmlns="http://schemas.microsoft.com/office/infopath/2007/PartnerControls">ebcb2fda-7bf9-49c3-bc87-32f42b9f8175</TermId>
        </TermInfo>
      </Terms>
    </PlanDocumentTypesTaxHTField0>
    <PlanConfidentiality xmlns="abd790a8-4060-4d86-a330-db469739327f">Open</PlanConfidentiality>
    <PlanKeywordsTaxHTField0 xmlns="abd790a8-4060-4d86-a330-db469739327f">
      <Terms xmlns="http://schemas.microsoft.com/office/infopath/2007/PartnerControls">
        <TermInfo xmlns="http://schemas.microsoft.com/office/infopath/2007/PartnerControls">
          <TermName xmlns="http://schemas.microsoft.com/office/infopath/2007/PartnerControls">Brand</TermName>
          <TermId xmlns="http://schemas.microsoft.com/office/infopath/2007/PartnerControls">53783cc7-dfeb-4e47-97bc-d29af49b8b7f</TermId>
        </TermInfo>
      </Terms>
    </PlanKeywordsTaxHTField0>
    <PlanRegionsTaxHTField0 xmlns="abd790a8-4060-4d86-a330-db469739327f">
      <Terms xmlns="http://schemas.microsoft.com/office/infopath/2007/PartnerControls">
        <TermInfo xmlns="http://schemas.microsoft.com/office/infopath/2007/PartnerControls">
          <TermName xmlns="http://schemas.microsoft.com/office/infopath/2007/PartnerControls">GLO</TermName>
          <TermId xmlns="http://schemas.microsoft.com/office/infopath/2007/PartnerControls">2eeb3e66-b4de-4e5e-bc1a-12be912226f8</TermId>
        </TermInfo>
      </Terms>
    </PlanRegionsTaxHTField0>
    <Document xmlns="abd790a8-4060-4d86-a330-db469739327f">PowerPoint</Document>
    <File_x0020_format xmlns="abd790a8-4060-4d86-a330-db469739327f">Microsoft PowerPoint</File_x0020_format>
    <PlanWorkAreas xmlns="abd790a8-4060-4d86-a330-db469739327f"/>
    <TaxCatchAll xmlns="0d05f0d1-de04-45e0-a7e1-2f9d05b983ee">
      <Value>5</Value>
      <Value>565</Value>
      <Value>51</Value>
    </TaxCatchAll>
    <PlanDocumentStatus xmlns="abd790a8-4060-4d86-a330-db469739327f">Final</PlanDocumentStatus>
    <i517497ae73a48dd98943626454fd50b xmlns="0d05f0d1-de04-45e0-a7e1-2f9d05b983ee">
      <Terms xmlns="http://schemas.microsoft.com/office/infopath/2007/PartnerControls"/>
    </i517497ae73a48dd98943626454fd50b>
    <_dlc_DocId xmlns="0d05f0d1-de04-45e0-a7e1-2f9d05b983ee">PLANET-384-48</_dlc_DocId>
    <_dlc_DocIdUrl xmlns="0d05f0d1-de04-45e0-a7e1-2f9d05b983ee">
      <Url>https://planet.planapps.org/StaffInfo/GlobalBrand/_layouts/15/DocIdRedir.aspx?ID=PLANET-384-48</Url>
      <Description>PLANET-384-48</Description>
    </_dlc_DocIdUrl>
  </documentManagement>
</p:properties>
</file>

<file path=customXml/itemProps1.xml><?xml version="1.0" encoding="utf-8"?>
<ds:datastoreItem xmlns:ds="http://schemas.openxmlformats.org/officeDocument/2006/customXml" ds:itemID="{C507C6B6-2DB4-4251-A2D2-7B8EB2E5E431}">
  <ds:schemaRefs>
    <ds:schemaRef ds:uri="http://schemas.microsoft.com/sharepoint/events"/>
  </ds:schemaRefs>
</ds:datastoreItem>
</file>

<file path=customXml/itemProps2.xml><?xml version="1.0" encoding="utf-8"?>
<ds:datastoreItem xmlns:ds="http://schemas.openxmlformats.org/officeDocument/2006/customXml" ds:itemID="{8D51DD09-8B73-43E1-ACCB-FC1AF96990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bd790a8-4060-4d86-a330-db469739327f"/>
    <ds:schemaRef ds:uri="0d05f0d1-de04-45e0-a7e1-2f9d05b983e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EB2D1A3-862D-45EB-9B95-F4625B646AB6}">
  <ds:schemaRefs>
    <ds:schemaRef ds:uri="http://schemas.microsoft.com/sharepoint/v3/contenttype/forms"/>
  </ds:schemaRefs>
</ds:datastoreItem>
</file>

<file path=customXml/itemProps4.xml><?xml version="1.0" encoding="utf-8"?>
<ds:datastoreItem xmlns:ds="http://schemas.openxmlformats.org/officeDocument/2006/customXml" ds:itemID="{7BFF023F-6C64-42DD-BDA3-8040A566361A}">
  <ds:schemaRefs>
    <ds:schemaRef ds:uri="http://schemas.openxmlformats.org/package/2006/metadata/core-properties"/>
    <ds:schemaRef ds:uri="0d05f0d1-de04-45e0-a7e1-2f9d05b983ee"/>
    <ds:schemaRef ds:uri="http://purl.org/dc/elements/1.1/"/>
    <ds:schemaRef ds:uri="http://schemas.microsoft.com/office/2006/metadata/propertie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abd790a8-4060-4d86-a330-db469739327f"/>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GWMT training PPT</Template>
  <TotalTime>1730</TotalTime>
  <Words>3601</Words>
  <Application>Microsoft Office PowerPoint</Application>
  <PresentationFormat>On-screen Show (4:3)</PresentationFormat>
  <Paragraphs>359</Paragraphs>
  <Slides>39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Plan</vt:lpstr>
      <vt:lpstr>Veneer</vt:lpstr>
      <vt:lpstr>Office Theme</vt:lpstr>
      <vt:lpstr>PowerPoint Presentation</vt:lpstr>
      <vt:lpstr>PowerPoint Presentation</vt:lpstr>
      <vt:lpstr>PowerPoint Presentation</vt:lpstr>
      <vt:lpstr>PowerPoint Presentation</vt:lpstr>
      <vt:lpstr>PowerPoint Presentation</vt:lpstr>
      <vt:lpstr>Sex and Gender </vt:lpstr>
      <vt:lpstr>GENDER RELAY RULES</vt:lpstr>
      <vt:lpstr>GENDER RELAY </vt:lpstr>
      <vt:lpstr>Sex and gender KAHOOT  Rules </vt:lpstr>
      <vt:lpstr>PowerPoint Presentation</vt:lpstr>
      <vt:lpstr>KEY LEARNING POINTS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Plan International Australia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Leong, Lee</dc:creator>
  <cp:lastModifiedBy>Leong, Lee</cp:lastModifiedBy>
  <cp:revision>45</cp:revision>
  <cp:lastPrinted>2015-03-27T10:53:47Z</cp:lastPrinted>
  <dcterms:created xsi:type="dcterms:W3CDTF">2018-08-19T12:40:14Z</dcterms:created>
  <dcterms:modified xsi:type="dcterms:W3CDTF">2018-10-12T07:34:35Z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0x010100EDA1ED0CC29E40D1BD7FFB599015EB280024B8CC613753184094CBE969C298E20E</vt:lpwstr>
  </property>
  <property fmtid="{D5CDD505-2E9C-101B-9397-08002B2CF9AE}" pid="3" name="TaxKeyword">
    <vt:lpwstr/>
  </property>
  <property fmtid="{D5CDD505-2E9C-101B-9397-08002B2CF9AE}" pid="4" name="PlanRegions">
    <vt:lpwstr>5;#GLO|2eeb3e66-b4de-4e5e-bc1a-12be912226f8</vt:lpwstr>
  </property>
  <property fmtid="{D5CDD505-2E9C-101B-9397-08002B2CF9AE}" pid="5" name="PlanDocumentType">
    <vt:lpwstr>51;#Template|ebcb2fda-7bf9-49c3-bc87-32f42b9f8175</vt:lpwstr>
  </property>
  <property fmtid="{D5CDD505-2E9C-101B-9397-08002B2CF9AE}" pid="6" name="PlanKeywords">
    <vt:lpwstr>565;#Brand|53783cc7-dfeb-4e47-97bc-d29af49b8b7f</vt:lpwstr>
  </property>
  <property fmtid="{D5CDD505-2E9C-101B-9397-08002B2CF9AE}" pid="7" name="TaxKeywordTaxHTField">
    <vt:lpwstr/>
  </property>
  <property fmtid="{D5CDD505-2E9C-101B-9397-08002B2CF9AE}" pid="8" name="_dlc_DocIdItemGuid">
    <vt:lpwstr>78aa8b0a-79c4-4237-85cb-5fcd48eb55cf</vt:lpwstr>
  </property>
  <property fmtid="{D5CDD505-2E9C-101B-9397-08002B2CF9AE}" pid="9" name="Plan_x0020_Work_x0020_Areas">
    <vt:lpwstr/>
  </property>
  <property fmtid="{D5CDD505-2E9C-101B-9397-08002B2CF9AE}" pid="10" name="Plan_x0020_Work_x0020_Areas1">
    <vt:lpwstr/>
  </property>
  <property fmtid="{D5CDD505-2E9C-101B-9397-08002B2CF9AE}" pid="11" name="h02b9f303fa745979dd2a4295251bc1f">
    <vt:lpwstr/>
  </property>
  <property fmtid="{D5CDD505-2E9C-101B-9397-08002B2CF9AE}" pid="12" name="Plan Work Areas1">
    <vt:lpwstr/>
  </property>
  <property fmtid="{D5CDD505-2E9C-101B-9397-08002B2CF9AE}" pid="13" name="Plan Work Areas">
    <vt:lpwstr/>
  </property>
</Properties>
</file>